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3" r:id="rId1"/>
  </p:sldMasterIdLst>
  <p:notesMasterIdLst>
    <p:notesMasterId r:id="rId35"/>
  </p:notesMasterIdLst>
  <p:handoutMasterIdLst>
    <p:handoutMasterId r:id="rId36"/>
  </p:handoutMasterIdLst>
  <p:sldIdLst>
    <p:sldId id="432" r:id="rId2"/>
    <p:sldId id="433" r:id="rId3"/>
    <p:sldId id="434" r:id="rId4"/>
    <p:sldId id="435" r:id="rId5"/>
    <p:sldId id="436" r:id="rId6"/>
    <p:sldId id="437" r:id="rId7"/>
    <p:sldId id="468" r:id="rId8"/>
    <p:sldId id="438" r:id="rId9"/>
    <p:sldId id="471" r:id="rId10"/>
    <p:sldId id="472" r:id="rId11"/>
    <p:sldId id="441" r:id="rId12"/>
    <p:sldId id="487" r:id="rId13"/>
    <p:sldId id="473" r:id="rId14"/>
    <p:sldId id="476" r:id="rId15"/>
    <p:sldId id="474" r:id="rId16"/>
    <p:sldId id="479" r:id="rId17"/>
    <p:sldId id="478" r:id="rId18"/>
    <p:sldId id="480" r:id="rId19"/>
    <p:sldId id="481" r:id="rId20"/>
    <p:sldId id="483" r:id="rId21"/>
    <p:sldId id="484" r:id="rId22"/>
    <p:sldId id="485" r:id="rId23"/>
    <p:sldId id="488" r:id="rId24"/>
    <p:sldId id="490" r:id="rId25"/>
    <p:sldId id="495" r:id="rId26"/>
    <p:sldId id="496" r:id="rId27"/>
    <p:sldId id="491" r:id="rId28"/>
    <p:sldId id="461" r:id="rId29"/>
    <p:sldId id="504" r:id="rId30"/>
    <p:sldId id="505" r:id="rId31"/>
    <p:sldId id="498" r:id="rId32"/>
    <p:sldId id="502" r:id="rId33"/>
    <p:sldId id="501" r:id="rId34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9" userDrawn="1">
          <p15:clr>
            <a:srgbClr val="A4A3A4"/>
          </p15:clr>
        </p15:guide>
        <p15:guide id="2" orient="horz" pos="3977" userDrawn="1">
          <p15:clr>
            <a:srgbClr val="A4A3A4"/>
          </p15:clr>
        </p15:guide>
        <p15:guide id="3" orient="horz" pos="1095" userDrawn="1">
          <p15:clr>
            <a:srgbClr val="A4A3A4"/>
          </p15:clr>
        </p15:guide>
        <p15:guide id="4" orient="horz" pos="433" userDrawn="1">
          <p15:clr>
            <a:srgbClr val="A4A3A4"/>
          </p15:clr>
        </p15:guide>
        <p15:guide id="5" pos="5145" userDrawn="1">
          <p15:clr>
            <a:srgbClr val="A4A3A4"/>
          </p15:clr>
        </p15:guide>
        <p15:guide id="6" pos="344" userDrawn="1">
          <p15:clr>
            <a:srgbClr val="A4A3A4"/>
          </p15:clr>
        </p15:guide>
        <p15:guide id="7" pos="7340" userDrawn="1">
          <p15:clr>
            <a:srgbClr val="A4A3A4"/>
          </p15:clr>
        </p15:guide>
        <p15:guide id="8" pos="4033" userDrawn="1">
          <p15:clr>
            <a:srgbClr val="A4A3A4"/>
          </p15:clr>
        </p15:guide>
        <p15:guide id="9" pos="3649" userDrawn="1">
          <p15:clr>
            <a:srgbClr val="A4A3A4"/>
          </p15:clr>
        </p15:guide>
        <p15:guide id="10" pos="2747" userDrawn="1">
          <p15:clr>
            <a:srgbClr val="A4A3A4"/>
          </p15:clr>
        </p15:guide>
        <p15:guide id="11" pos="2536" userDrawn="1">
          <p15:clr>
            <a:srgbClr val="A4A3A4"/>
          </p15:clr>
        </p15:guide>
        <p15:guide id="12" pos="4939" userDrawn="1">
          <p15:clr>
            <a:srgbClr val="A4A3A4"/>
          </p15:clr>
        </p15:guide>
        <p15:guide id="13" orient="horz" pos="731">
          <p15:clr>
            <a:srgbClr val="A4A3A4"/>
          </p15:clr>
        </p15:guide>
        <p15:guide id="14" orient="horz" pos="3062">
          <p15:clr>
            <a:srgbClr val="A4A3A4"/>
          </p15:clr>
        </p15:guide>
        <p15:guide id="15" orient="horz" pos="927">
          <p15:clr>
            <a:srgbClr val="A4A3A4"/>
          </p15:clr>
        </p15:guide>
        <p15:guide id="16" orient="horz" pos="325">
          <p15:clr>
            <a:srgbClr val="A4A3A4"/>
          </p15:clr>
        </p15:guide>
        <p15:guide id="17" pos="3859">
          <p15:clr>
            <a:srgbClr val="A4A3A4"/>
          </p15:clr>
        </p15:guide>
        <p15:guide id="18" pos="258">
          <p15:clr>
            <a:srgbClr val="A4A3A4"/>
          </p15:clr>
        </p15:guide>
        <p15:guide id="19" pos="5505">
          <p15:clr>
            <a:srgbClr val="A4A3A4"/>
          </p15:clr>
        </p15:guide>
        <p15:guide id="20" pos="3025">
          <p15:clr>
            <a:srgbClr val="A4A3A4"/>
          </p15:clr>
        </p15:guide>
        <p15:guide id="21" pos="2737">
          <p15:clr>
            <a:srgbClr val="A4A3A4"/>
          </p15:clr>
        </p15:guide>
        <p15:guide id="22" pos="2060">
          <p15:clr>
            <a:srgbClr val="A4A3A4"/>
          </p15:clr>
        </p15:guide>
        <p15:guide id="23" pos="1902">
          <p15:clr>
            <a:srgbClr val="A4A3A4"/>
          </p15:clr>
        </p15:guide>
        <p15:guide id="24" pos="37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1A"/>
    <a:srgbClr val="DCDCDA"/>
    <a:srgbClr val="EBD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4" autoAdjust="0"/>
    <p:restoredTop sz="83064" autoAdjust="0"/>
  </p:normalViewPr>
  <p:slideViewPr>
    <p:cSldViewPr snapToGrid="0" snapToObjects="1">
      <p:cViewPr varScale="1">
        <p:scale>
          <a:sx n="180" d="100"/>
          <a:sy n="180" d="100"/>
        </p:scale>
        <p:origin x="1160" y="176"/>
      </p:cViewPr>
      <p:guideLst>
        <p:guide orient="horz" pos="869"/>
        <p:guide orient="horz" pos="3977"/>
        <p:guide orient="horz" pos="1095"/>
        <p:guide orient="horz" pos="433"/>
        <p:guide pos="5145"/>
        <p:guide pos="344"/>
        <p:guide pos="7340"/>
        <p:guide pos="4033"/>
        <p:guide pos="3649"/>
        <p:guide pos="2747"/>
        <p:guide pos="2536"/>
        <p:guide pos="4939"/>
        <p:guide orient="horz" pos="731"/>
        <p:guide orient="horz" pos="3062"/>
        <p:guide orient="horz" pos="927"/>
        <p:guide orient="horz" pos="325"/>
        <p:guide pos="3859"/>
        <p:guide pos="258"/>
        <p:guide pos="5505"/>
        <p:guide pos="3025"/>
        <p:guide pos="2737"/>
        <p:guide pos="2060"/>
        <p:guide pos="1902"/>
        <p:guide pos="370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8"/>
    </p:cViewPr>
  </p:sorterViewPr>
  <p:notesViewPr>
    <p:cSldViewPr snapToGrid="0" snapToObjects="1">
      <p:cViewPr>
        <p:scale>
          <a:sx n="90" d="100"/>
          <a:sy n="90" d="100"/>
        </p:scale>
        <p:origin x="-2034" y="124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+mj-lt"/>
              </a:rPr>
              <a:t>Introduction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8D2BCE2-7010-F644-AB89-A65EE5A67640}" type="datetimeFigureOut">
              <a:rPr lang="en-US" smtClean="0">
                <a:latin typeface="+mj-lt"/>
              </a:rPr>
              <a:t>8/20/18</a:t>
            </a:fld>
            <a:endParaRPr lang="en-US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9CA57E9-51A2-7947-AB37-7FD92AC46FAB}" type="slidenum">
              <a:rPr lang="en-US" smtClean="0">
                <a:latin typeface="+mj-lt"/>
              </a:rPr>
              <a:t>‹#›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245311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l">
              <a:defRPr sz="1200">
                <a:latin typeface="+mj-lt"/>
                <a:cs typeface="Arial"/>
              </a:defRPr>
            </a:lvl1pPr>
          </a:lstStyle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r">
              <a:defRPr sz="1200">
                <a:latin typeface="+mj-lt"/>
                <a:cs typeface="Arial"/>
              </a:defRPr>
            </a:lvl1pPr>
          </a:lstStyle>
          <a:p>
            <a:fld id="{98604DDD-2496-49BA-A92D-93BCCF281F50}" type="datetimeFigureOut">
              <a:rPr lang="en-US" smtClean="0"/>
              <a:pPr/>
              <a:t>8/20/18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71550" y="673100"/>
            <a:ext cx="5067300" cy="2851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73827" y="3725239"/>
            <a:ext cx="6062747" cy="4873932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l">
              <a:defRPr sz="1200">
                <a:latin typeface="+mj-lt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r">
              <a:defRPr sz="1200">
                <a:latin typeface="+mj-lt"/>
                <a:cs typeface="Arial"/>
              </a:defRPr>
            </a:lvl1pPr>
          </a:lstStyle>
          <a:p>
            <a:fld id="{D69323AF-D38B-4DB9-A28C-9CA60664DD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0850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685800" rtl="0" eaLnBrk="1" latinLnBrk="0" hangingPunct="1">
      <a:spcBef>
        <a:spcPts val="900"/>
      </a:spcBef>
      <a:defRPr sz="1200" kern="1200">
        <a:solidFill>
          <a:schemeClr val="tx1"/>
        </a:solidFill>
        <a:latin typeface="+mj-lt"/>
        <a:ea typeface="+mn-ea"/>
        <a:cs typeface="Arial"/>
      </a:defRPr>
    </a:lvl1pPr>
    <a:lvl2pPr marL="13716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2pPr>
    <a:lvl3pPr marL="34290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3pPr>
    <a:lvl4pPr marL="58293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Arial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2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2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1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0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82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16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36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71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29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07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275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92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7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630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77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031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1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430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MDA Anderson</a:t>
            </a:r>
          </a:p>
          <a:p>
            <a:endParaRPr lang="en-US" dirty="0"/>
          </a:p>
          <a:p>
            <a:r>
              <a:rPr lang="en-US" dirty="0"/>
              <a:t>Patients</a:t>
            </a:r>
          </a:p>
          <a:p>
            <a:endParaRPr lang="en-US" dirty="0"/>
          </a:p>
          <a:p>
            <a:r>
              <a:rPr lang="en-US" dirty="0"/>
              <a:t>Projects</a:t>
            </a:r>
          </a:p>
          <a:p>
            <a:endParaRPr lang="en-US" dirty="0"/>
          </a:p>
          <a:p>
            <a:r>
              <a:rPr lang="en-US" dirty="0"/>
              <a:t>Bioinformatics</a:t>
            </a:r>
          </a:p>
          <a:p>
            <a:endParaRPr lang="en-US" dirty="0"/>
          </a:p>
          <a:p>
            <a:r>
              <a:rPr lang="en-US" dirty="0"/>
              <a:t>Services we provide</a:t>
            </a:r>
          </a:p>
          <a:p>
            <a:endParaRPr lang="en-US" dirty="0"/>
          </a:p>
          <a:p>
            <a:r>
              <a:rPr lang="en-US" dirty="0"/>
              <a:t>Research we do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58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45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Management</a:t>
            </a:r>
            <a:r>
              <a:rPr lang="en-US" baseline="0" dirty="0"/>
              <a:t> of scripts</a:t>
            </a:r>
          </a:p>
          <a:p>
            <a:r>
              <a:rPr lang="en-US" baseline="0" dirty="0"/>
              <a:t>2. Readability and reproducibility of workflows</a:t>
            </a:r>
          </a:p>
          <a:p>
            <a:r>
              <a:rPr lang="en-US" baseline="0" dirty="0"/>
              <a:t>3. Deploy jobs on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12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Workflows are counter-productive if they require you to use another environment even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9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1200" b="1" dirty="0" err="1"/>
              <a:t>Jupyter</a:t>
            </a:r>
            <a:r>
              <a:rPr lang="en-US" sz="1200" b="1" dirty="0"/>
              <a:t> is a bit behind as an IDE</a:t>
            </a: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Line-by-line execution *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Console window *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Variable inspector	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Preview of files, figures </a:t>
            </a:r>
            <a:r>
              <a:rPr lang="en-US" sz="1200" dirty="0" err="1"/>
              <a:t>etc</a:t>
            </a: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Separation of results from transient information (progress, debug message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r>
              <a:rPr lang="en-US" sz="1200" b="1" dirty="0" err="1"/>
              <a:t>Jupyter</a:t>
            </a:r>
            <a:r>
              <a:rPr lang="en-US" sz="1200" b="1" dirty="0"/>
              <a:t> supports only one kernel in a notebook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Limited support for multi-language data analysis (magics, inter-language modules)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Difficulties in notebook management, report generation </a:t>
            </a:r>
            <a:r>
              <a:rPr lang="en-US" sz="1200" dirty="0" err="1"/>
              <a:t>etc</a:t>
            </a:r>
            <a:r>
              <a:rPr lang="en-US" sz="1200" dirty="0"/>
              <a:t> if multiple notebooks are used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r>
              <a:rPr lang="en-US" sz="1200" b="1" dirty="0" err="1"/>
              <a:t>Jupyter</a:t>
            </a:r>
            <a:r>
              <a:rPr lang="en-US" sz="1200" b="1" dirty="0"/>
              <a:t> is not designed for batch data processing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Limited support for computer clusters, remote execution, task monitor and management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Separate environments are needed to use workflow systems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Difficulties in converting </a:t>
            </a:r>
            <a:r>
              <a:rPr lang="en-US" sz="1200" dirty="0" err="1"/>
              <a:t>Jupyter</a:t>
            </a:r>
            <a:r>
              <a:rPr lang="en-US" sz="1200" dirty="0"/>
              <a:t> workflows to workflow systems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86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6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1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703320"/>
            <a:ext cx="5715000" cy="41148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None/>
              <a:defRPr sz="1400" b="0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160520"/>
            <a:ext cx="5715000" cy="64008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64008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2200" b="1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3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457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3931920"/>
            <a:ext cx="8321040" cy="914400"/>
          </a:xfrm>
        </p:spPr>
        <p:txBody>
          <a:bodyPr/>
          <a:lstStyle>
            <a:lvl1pPr>
              <a:defRPr sz="1400" b="1" cap="all">
                <a:latin typeface="+mj-lt"/>
                <a:cs typeface="Arial" pitchFamily="34" charset="0"/>
              </a:defRPr>
            </a:lvl1pPr>
            <a:lvl2pPr marL="0" indent="0">
              <a:buNone/>
              <a:defRPr sz="1400">
                <a:latin typeface="+mn-lt"/>
                <a:cs typeface="Times New Roman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5"/>
          </p:nvPr>
        </p:nvSpPr>
        <p:spPr>
          <a:xfrm>
            <a:off x="411482" y="1463040"/>
            <a:ext cx="8321675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811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11480" y="1261872"/>
            <a:ext cx="8321040" cy="822960"/>
          </a:xfrm>
        </p:spPr>
        <p:txBody>
          <a:bodyPr anchor="t"/>
          <a:lstStyle>
            <a:lvl1pPr algn="l">
              <a:defRPr sz="26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 bwMode="gray">
          <a:xfrm>
            <a:off x="8436189" y="218454"/>
            <a:ext cx="296333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41753-90EA-4E44-9BB8-633978F3CCC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 bwMode="gray">
          <a:xfrm>
            <a:off x="411480" y="2286000"/>
            <a:ext cx="4572000" cy="123444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450"/>
              </a:spcAft>
              <a:defRPr sz="20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Aft>
                <a:spcPts val="225"/>
              </a:spcAft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" y="299245"/>
            <a:ext cx="270933" cy="0"/>
          </a:xfrm>
          <a:prstGeom prst="line">
            <a:avLst/>
          </a:prstGeom>
          <a:ln w="444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 bwMode="gray">
          <a:xfrm>
            <a:off x="414860" y="218454"/>
            <a:ext cx="822960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>
                <a:solidFill>
                  <a:srgbClr val="FFFFFF"/>
                </a:solidFill>
                <a:latin typeface="+mj-lt"/>
                <a:cs typeface="Arial" pitchFamily="34" charset="0"/>
              </a:rPr>
              <a:t>MD Anderson 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1316419" y="216949"/>
            <a:ext cx="0" cy="1645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395019" y="220081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9963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 bwMode="gray">
          <a:xfrm>
            <a:off x="8436189" y="218454"/>
            <a:ext cx="296333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41753-90EA-4E44-9BB8-633978F3CCC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 bwMode="gray">
          <a:xfrm>
            <a:off x="1417320" y="218454"/>
            <a:ext cx="6400800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 bwMode="gray">
          <a:xfrm>
            <a:off x="411480" y="1216152"/>
            <a:ext cx="8321040" cy="2651760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sz="2600" b="1">
                <a:solidFill>
                  <a:schemeClr val="bg1"/>
                </a:solidFill>
                <a:latin typeface="+mj-lt"/>
                <a:cs typeface="Arial"/>
              </a:defRPr>
            </a:lvl1pPr>
            <a:lvl2pPr>
              <a:spcBef>
                <a:spcPts val="6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2" y="299245"/>
            <a:ext cx="270933" cy="0"/>
          </a:xfrm>
          <a:prstGeom prst="line">
            <a:avLst/>
          </a:prstGeom>
          <a:ln w="444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 bwMode="gray">
          <a:xfrm>
            <a:off x="414860" y="218454"/>
            <a:ext cx="822960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>
                <a:solidFill>
                  <a:srgbClr val="FFFFFF"/>
                </a:solidFill>
                <a:latin typeface="+mj-lt"/>
                <a:cs typeface="Arial" pitchFamily="34" charset="0"/>
              </a:rPr>
              <a:t>MD Anderson 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1316419" y="216949"/>
            <a:ext cx="0" cy="1645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031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863340"/>
            <a:ext cx="5715000" cy="27432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None/>
              <a:defRPr sz="1400" b="0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206240"/>
            <a:ext cx="5715000" cy="594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rgbClr val="413C38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77724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1800" b="1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3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675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0" y="0"/>
            <a:ext cx="9153144" cy="2834640"/>
          </a:xfrm>
          <a:solidFill>
            <a:schemeClr val="bg1">
              <a:lumMod val="75000"/>
            </a:schemeClr>
          </a:solidFill>
          <a:effectLst/>
        </p:spPr>
        <p:txBody>
          <a:bodyPr anchor="ctr" anchorCtr="1">
            <a:noAutofit/>
          </a:bodyPr>
          <a:lstStyle>
            <a:lvl1pPr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18" name="Rectangle 17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703320"/>
            <a:ext cx="5715000" cy="411480"/>
          </a:xfrm>
          <a:effectLst/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450"/>
              </a:spcBef>
              <a:buNone/>
              <a:defRPr sz="1600" b="1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160520"/>
            <a:ext cx="5715000" cy="640080"/>
          </a:xfrm>
          <a:effectLst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640080"/>
          </a:xfrm>
          <a:effectLst/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2800" b="1"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4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03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2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3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4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2" y="731520"/>
            <a:ext cx="8320703" cy="640080"/>
          </a:xfrm>
        </p:spPr>
        <p:txBody>
          <a:bodyPr anchor="b" anchorCtr="0"/>
          <a:lstStyle>
            <a:lvl1pPr>
              <a:defRPr sz="19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11479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>
                <a:solidFill>
                  <a:srgbClr val="63666A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272652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>
                <a:solidFill>
                  <a:srgbClr val="63666A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133825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 baseline="0">
                <a:solidFill>
                  <a:srgbClr val="63666A"/>
                </a:solidFill>
              </a:defRPr>
            </a:lvl2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183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1480" y="1463040"/>
            <a:ext cx="8321040" cy="3383280"/>
          </a:xfrm>
        </p:spPr>
        <p:txBody>
          <a:bodyPr/>
          <a:lstStyle>
            <a:lvl2pPr>
              <a:defRPr sz="1800"/>
            </a:lvl2pPr>
            <a:lvl3pPr>
              <a:defRPr sz="1600"/>
            </a:lvl3pPr>
            <a:lvl4pPr>
              <a:defRPr sz="1400" baseline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3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8791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11480" y="1463040"/>
            <a:ext cx="3931920" cy="3383280"/>
          </a:xfrm>
        </p:spPr>
        <p:txBody>
          <a:bodyPr rIns="137160"/>
          <a:lstStyle>
            <a:lvl1pPr>
              <a:spcBef>
                <a:spcPts val="12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463040"/>
            <a:ext cx="3931920" cy="3383280"/>
          </a:xfrm>
        </p:spPr>
        <p:txBody>
          <a:bodyPr rIns="137160"/>
          <a:lstStyle>
            <a:lvl1pPr>
              <a:spcBef>
                <a:spcPts val="12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084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14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32689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7"/>
          </p:nvPr>
        </p:nvSpPr>
        <p:spPr>
          <a:xfrm>
            <a:off x="61264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martArt Placeholder 30"/>
          <p:cNvSpPr>
            <a:spLocks noGrp="1" noChangeAspect="1"/>
          </p:cNvSpPr>
          <p:nvPr>
            <p:ph type="dgm" sz="quarter" idx="20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21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22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024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512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00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411480" y="1463040"/>
            <a:ext cx="2249424" cy="338328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3270251" y="1463040"/>
            <a:ext cx="5462272" cy="3383280"/>
          </a:xfrm>
        </p:spPr>
        <p:txBody>
          <a:bodyPr/>
          <a:lstStyle>
            <a:lvl1pPr>
              <a:spcBef>
                <a:spcPts val="1350"/>
              </a:spcBef>
              <a:spcAft>
                <a:spcPts val="0"/>
              </a:spcAft>
              <a:defRPr sz="1800" b="1">
                <a:latin typeface="+mj-lt"/>
                <a:cs typeface="Arial" pitchFamily="34" charset="0"/>
              </a:defRPr>
            </a:lvl1pPr>
            <a:lvl2pPr marL="0" indent="0">
              <a:spcBef>
                <a:spcPts val="450"/>
              </a:spcBef>
              <a:spcAft>
                <a:spcPts val="0"/>
              </a:spcAft>
              <a:buNone/>
              <a:defRPr sz="1800"/>
            </a:lvl2pPr>
            <a:lvl3pPr marL="0" indent="0">
              <a:spcBef>
                <a:spcPts val="2250"/>
              </a:spcBef>
              <a:spcAft>
                <a:spcPts val="0"/>
              </a:spcAft>
              <a:buNone/>
              <a:defRPr sz="1600"/>
            </a:lvl3pPr>
            <a:lvl4pPr marL="0" indent="0">
              <a:spcBef>
                <a:spcPts val="900"/>
              </a:spcBef>
              <a:spcAft>
                <a:spcPts val="0"/>
              </a:spcAft>
              <a:buNone/>
              <a:defRPr sz="1125"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martArt Placeholder 30"/>
          <p:cNvSpPr>
            <a:spLocks noGrp="1" noChangeAspect="1"/>
          </p:cNvSpPr>
          <p:nvPr>
            <p:ph type="dgm" sz="quarter" idx="20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martArt Placeholder 30"/>
          <p:cNvSpPr>
            <a:spLocks noGrp="1" noChangeAspect="1"/>
          </p:cNvSpPr>
          <p:nvPr>
            <p:ph type="dgm" sz="quarter" idx="21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12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41148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257556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473964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6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690372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57556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73964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90372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23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24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martArt Placeholder 30"/>
          <p:cNvSpPr>
            <a:spLocks noGrp="1" noChangeAspect="1"/>
          </p:cNvSpPr>
          <p:nvPr>
            <p:ph type="dgm" sz="quarter" idx="25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0" name="SmartArt Placeholder 30"/>
          <p:cNvSpPr>
            <a:spLocks noGrp="1" noChangeAspect="1"/>
          </p:cNvSpPr>
          <p:nvPr>
            <p:ph type="dgm" sz="quarter" idx="26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091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463040"/>
            <a:ext cx="8321040" cy="3383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0" y="297741"/>
            <a:ext cx="270933" cy="0"/>
          </a:xfrm>
          <a:prstGeom prst="line">
            <a:avLst/>
          </a:prstGeom>
          <a:ln w="4445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 bwMode="gray">
          <a:xfrm>
            <a:off x="414860" y="216950"/>
            <a:ext cx="2829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 err="1">
                <a:solidFill>
                  <a:schemeClr val="accent6"/>
                </a:solidFill>
                <a:latin typeface="+mj-lt"/>
                <a:cs typeface="Arial" pitchFamily="34" charset="0"/>
              </a:rPr>
              <a:t>SoS</a:t>
            </a:r>
            <a:endParaRPr lang="en-US" sz="1050" dirty="0">
              <a:solidFill>
                <a:schemeClr val="accent6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709190" y="216949"/>
            <a:ext cx="0" cy="164592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07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</p:sldLayoutIdLst>
  <p:hf hdr="0" ftr="0" dt="0"/>
  <p:txStyles>
    <p:titleStyle>
      <a:lvl1pPr algn="l" defTabSz="685783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0" indent="0" algn="l" defTabSz="685783" rtl="0" eaLnBrk="1" latinLnBrk="0" hangingPunct="1">
        <a:lnSpc>
          <a:spcPct val="100000"/>
        </a:lnSpc>
        <a:spcBef>
          <a:spcPts val="1400"/>
        </a:spcBef>
        <a:spcAft>
          <a:spcPts val="0"/>
        </a:spcAft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1pPr>
      <a:lvl2pPr marL="129776" indent="-129776" algn="l" defTabSz="685783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2pPr>
      <a:lvl3pPr marL="260597" indent="-129776" algn="l" defTabSz="685783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3pPr>
      <a:lvl4pPr marL="390896" indent="-129776" algn="l" defTabSz="685783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bg1"/>
          </a:solidFill>
          <a:latin typeface="Times New Roman" pitchFamily="18" charset="0"/>
          <a:ea typeface="+mn-ea"/>
          <a:cs typeface="Times New Roman" pitchFamily="18" charset="0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4.png"/><Relationship Id="rId7" Type="http://schemas.openxmlformats.org/officeDocument/2006/relationships/image" Target="../media/image6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9.tiff"/><Relationship Id="rId5" Type="http://schemas.openxmlformats.org/officeDocument/2006/relationships/image" Target="../media/image61.png"/><Relationship Id="rId10" Type="http://schemas.openxmlformats.org/officeDocument/2006/relationships/image" Target="../media/image68.png"/><Relationship Id="rId4" Type="http://schemas.openxmlformats.org/officeDocument/2006/relationships/image" Target="../media/image59.png"/><Relationship Id="rId9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2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80.png"/><Relationship Id="rId5" Type="http://schemas.openxmlformats.org/officeDocument/2006/relationships/image" Target="../media/image76.pn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61.png"/><Relationship Id="rId14" Type="http://schemas.openxmlformats.org/officeDocument/2006/relationships/image" Target="../media/image6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tiff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tiff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65.tiff"/><Relationship Id="rId4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tiff"/><Relationship Id="rId13" Type="http://schemas.openxmlformats.org/officeDocument/2006/relationships/image" Target="../media/image115.tiff"/><Relationship Id="rId3" Type="http://schemas.openxmlformats.org/officeDocument/2006/relationships/image" Target="../media/image90.emf"/><Relationship Id="rId7" Type="http://schemas.openxmlformats.org/officeDocument/2006/relationships/image" Target="../media/image109.png"/><Relationship Id="rId12" Type="http://schemas.openxmlformats.org/officeDocument/2006/relationships/image" Target="../media/image114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11" Type="http://schemas.openxmlformats.org/officeDocument/2006/relationships/image" Target="../media/image113.tiff"/><Relationship Id="rId5" Type="http://schemas.openxmlformats.org/officeDocument/2006/relationships/image" Target="../media/image107.png"/><Relationship Id="rId10" Type="http://schemas.openxmlformats.org/officeDocument/2006/relationships/image" Target="../media/image112.tiff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iff"/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13" Type="http://schemas.openxmlformats.org/officeDocument/2006/relationships/image" Target="../media/image23.tiff"/><Relationship Id="rId18" Type="http://schemas.openxmlformats.org/officeDocument/2006/relationships/image" Target="../media/image19.tiff"/><Relationship Id="rId3" Type="http://schemas.openxmlformats.org/officeDocument/2006/relationships/image" Target="../media/image11.tiff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8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11" Type="http://schemas.openxmlformats.org/officeDocument/2006/relationships/image" Target="../media/image10.tiff"/><Relationship Id="rId5" Type="http://schemas.openxmlformats.org/officeDocument/2006/relationships/image" Target="../media/image22.png"/><Relationship Id="rId15" Type="http://schemas.openxmlformats.org/officeDocument/2006/relationships/image" Target="../media/image27.tiff"/><Relationship Id="rId10" Type="http://schemas.openxmlformats.org/officeDocument/2006/relationships/image" Target="../media/image18.tiff"/><Relationship Id="rId19" Type="http://schemas.openxmlformats.org/officeDocument/2006/relationships/image" Target="../media/image42.png"/><Relationship Id="rId4" Type="http://schemas.openxmlformats.org/officeDocument/2006/relationships/image" Target="../media/image12.tiff"/><Relationship Id="rId9" Type="http://schemas.openxmlformats.org/officeDocument/2006/relationships/image" Target="../media/image17.tiff"/><Relationship Id="rId14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14.jpe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10" Type="http://schemas.openxmlformats.org/officeDocument/2006/relationships/image" Target="../media/image65.tiff"/><Relationship Id="rId4" Type="http://schemas.openxmlformats.org/officeDocument/2006/relationships/image" Target="../media/image15.png"/><Relationship Id="rId9" Type="http://schemas.openxmlformats.org/officeDocument/2006/relationships/image" Target="../media/image120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8.png"/><Relationship Id="rId18" Type="http://schemas.openxmlformats.org/officeDocument/2006/relationships/image" Target="../media/image128.png"/><Relationship Id="rId26" Type="http://schemas.openxmlformats.org/officeDocument/2006/relationships/image" Target="../media/image136.png"/><Relationship Id="rId3" Type="http://schemas.openxmlformats.org/officeDocument/2006/relationships/image" Target="../media/image122.png"/><Relationship Id="rId21" Type="http://schemas.openxmlformats.org/officeDocument/2006/relationships/image" Target="../media/image131.png"/><Relationship Id="rId7" Type="http://schemas.openxmlformats.org/officeDocument/2006/relationships/image" Target="../media/image126.tiff"/><Relationship Id="rId12" Type="http://schemas.openxmlformats.org/officeDocument/2006/relationships/image" Target="../media/image127.png"/><Relationship Id="rId17" Type="http://schemas.openxmlformats.org/officeDocument/2006/relationships/image" Target="../media/image80.png"/><Relationship Id="rId25" Type="http://schemas.openxmlformats.org/officeDocument/2006/relationships/image" Target="../media/image135.tiff"/><Relationship Id="rId2" Type="http://schemas.openxmlformats.org/officeDocument/2006/relationships/image" Target="../media/image121.png"/><Relationship Id="rId16" Type="http://schemas.openxmlformats.org/officeDocument/2006/relationships/image" Target="../media/image63.png"/><Relationship Id="rId20" Type="http://schemas.openxmlformats.org/officeDocument/2006/relationships/image" Target="../media/image130.png"/><Relationship Id="rId29" Type="http://schemas.openxmlformats.org/officeDocument/2006/relationships/image" Target="../media/image13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png"/><Relationship Id="rId11" Type="http://schemas.openxmlformats.org/officeDocument/2006/relationships/image" Target="../media/image76.png"/><Relationship Id="rId24" Type="http://schemas.openxmlformats.org/officeDocument/2006/relationships/image" Target="../media/image134.png"/><Relationship Id="rId32" Type="http://schemas.openxmlformats.org/officeDocument/2006/relationships/image" Target="../media/image142.tiff"/><Relationship Id="rId5" Type="http://schemas.openxmlformats.org/officeDocument/2006/relationships/image" Target="../media/image124.png"/><Relationship Id="rId15" Type="http://schemas.openxmlformats.org/officeDocument/2006/relationships/image" Target="../media/image61.png"/><Relationship Id="rId23" Type="http://schemas.openxmlformats.org/officeDocument/2006/relationships/image" Target="../media/image133.png"/><Relationship Id="rId28" Type="http://schemas.openxmlformats.org/officeDocument/2006/relationships/image" Target="../media/image138.png"/><Relationship Id="rId10" Type="http://schemas.openxmlformats.org/officeDocument/2006/relationships/image" Target="../media/image59.png"/><Relationship Id="rId19" Type="http://schemas.openxmlformats.org/officeDocument/2006/relationships/image" Target="../media/image129.png"/><Relationship Id="rId31" Type="http://schemas.openxmlformats.org/officeDocument/2006/relationships/image" Target="../media/image141.tiff"/><Relationship Id="rId4" Type="http://schemas.openxmlformats.org/officeDocument/2006/relationships/image" Target="../media/image123.png"/><Relationship Id="rId9" Type="http://schemas.openxmlformats.org/officeDocument/2006/relationships/image" Target="../media/image75.png"/><Relationship Id="rId14" Type="http://schemas.openxmlformats.org/officeDocument/2006/relationships/image" Target="../media/image79.png"/><Relationship Id="rId22" Type="http://schemas.openxmlformats.org/officeDocument/2006/relationships/image" Target="../media/image132.png"/><Relationship Id="rId27" Type="http://schemas.openxmlformats.org/officeDocument/2006/relationships/image" Target="../media/image137.png"/><Relationship Id="rId30" Type="http://schemas.openxmlformats.org/officeDocument/2006/relationships/image" Target="../media/image140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6.tiff"/><Relationship Id="rId4" Type="http://schemas.openxmlformats.org/officeDocument/2006/relationships/image" Target="../media/image1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tiff"/><Relationship Id="rId3" Type="http://schemas.openxmlformats.org/officeDocument/2006/relationships/image" Target="../media/image10.tiff"/><Relationship Id="rId21" Type="http://schemas.openxmlformats.org/officeDocument/2006/relationships/image" Target="../media/image28.tiff"/><Relationship Id="rId7" Type="http://schemas.openxmlformats.org/officeDocument/2006/relationships/image" Target="../media/image14.jpeg"/><Relationship Id="rId12" Type="http://schemas.openxmlformats.org/officeDocument/2006/relationships/image" Target="../media/image19.tiff"/><Relationship Id="rId17" Type="http://schemas.openxmlformats.org/officeDocument/2006/relationships/image" Target="../media/image24.tif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tiff"/><Relationship Id="rId20" Type="http://schemas.openxmlformats.org/officeDocument/2006/relationships/image" Target="../media/image2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tiff"/><Relationship Id="rId5" Type="http://schemas.openxmlformats.org/officeDocument/2006/relationships/image" Target="../media/image12.tiff"/><Relationship Id="rId15" Type="http://schemas.openxmlformats.org/officeDocument/2006/relationships/image" Target="../media/image22.png"/><Relationship Id="rId10" Type="http://schemas.openxmlformats.org/officeDocument/2006/relationships/image" Target="../media/image17.tiff"/><Relationship Id="rId19" Type="http://schemas.openxmlformats.org/officeDocument/2006/relationships/image" Target="../media/image26.png"/><Relationship Id="rId4" Type="http://schemas.openxmlformats.org/officeDocument/2006/relationships/image" Target="../media/image11.tiff"/><Relationship Id="rId9" Type="http://schemas.openxmlformats.org/officeDocument/2006/relationships/image" Target="../media/image16.tiff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13" Type="http://schemas.openxmlformats.org/officeDocument/2006/relationships/image" Target="../media/image20.png"/><Relationship Id="rId18" Type="http://schemas.openxmlformats.org/officeDocument/2006/relationships/image" Target="../media/image35.png"/><Relationship Id="rId3" Type="http://schemas.openxmlformats.org/officeDocument/2006/relationships/image" Target="../media/image30.png"/><Relationship Id="rId21" Type="http://schemas.openxmlformats.org/officeDocument/2006/relationships/image" Target="../media/image38.png"/><Relationship Id="rId7" Type="http://schemas.openxmlformats.org/officeDocument/2006/relationships/image" Target="../media/image19.tiff"/><Relationship Id="rId12" Type="http://schemas.openxmlformats.org/officeDocument/2006/relationships/image" Target="../media/image32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.tiff"/><Relationship Id="rId20" Type="http://schemas.openxmlformats.org/officeDocument/2006/relationships/image" Target="../media/image3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tiff"/><Relationship Id="rId11" Type="http://schemas.openxmlformats.org/officeDocument/2006/relationships/image" Target="../media/image22.png"/><Relationship Id="rId24" Type="http://schemas.openxmlformats.org/officeDocument/2006/relationships/image" Target="../media/image10.tiff"/><Relationship Id="rId5" Type="http://schemas.openxmlformats.org/officeDocument/2006/relationships/image" Target="../media/image12.tiff"/><Relationship Id="rId15" Type="http://schemas.openxmlformats.org/officeDocument/2006/relationships/image" Target="../media/image24.tiff"/><Relationship Id="rId23" Type="http://schemas.openxmlformats.org/officeDocument/2006/relationships/image" Target="../media/image40.png"/><Relationship Id="rId10" Type="http://schemas.openxmlformats.org/officeDocument/2006/relationships/image" Target="../media/image31.png"/><Relationship Id="rId19" Type="http://schemas.openxmlformats.org/officeDocument/2006/relationships/image" Target="../media/image36.tiff"/><Relationship Id="rId4" Type="http://schemas.openxmlformats.org/officeDocument/2006/relationships/image" Target="../media/image11.tiff"/><Relationship Id="rId9" Type="http://schemas.openxmlformats.org/officeDocument/2006/relationships/image" Target="../media/image29.png"/><Relationship Id="rId14" Type="http://schemas.openxmlformats.org/officeDocument/2006/relationships/image" Target="../media/image28.tiff"/><Relationship Id="rId22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41.tiff"/><Relationship Id="rId7" Type="http://schemas.openxmlformats.org/officeDocument/2006/relationships/image" Target="../media/image22.png"/><Relationship Id="rId12" Type="http://schemas.openxmlformats.org/officeDocument/2006/relationships/image" Target="../media/image4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11" Type="http://schemas.openxmlformats.org/officeDocument/2006/relationships/image" Target="../media/image44.tiff"/><Relationship Id="rId5" Type="http://schemas.openxmlformats.org/officeDocument/2006/relationships/image" Target="../media/image29.png"/><Relationship Id="rId10" Type="http://schemas.openxmlformats.org/officeDocument/2006/relationships/image" Target="../media/image43.tiff"/><Relationship Id="rId4" Type="http://schemas.openxmlformats.org/officeDocument/2006/relationships/image" Target="../media/image20.png"/><Relationship Id="rId9" Type="http://schemas.openxmlformats.org/officeDocument/2006/relationships/image" Target="../media/image24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tiff"/><Relationship Id="rId13" Type="http://schemas.openxmlformats.org/officeDocument/2006/relationships/image" Target="../media/image56.tiff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tiff"/><Relationship Id="rId11" Type="http://schemas.openxmlformats.org/officeDocument/2006/relationships/image" Target="../media/image54.tiff"/><Relationship Id="rId5" Type="http://schemas.openxmlformats.org/officeDocument/2006/relationships/image" Target="../media/image48.tiff"/><Relationship Id="rId10" Type="http://schemas.openxmlformats.org/officeDocument/2006/relationships/image" Target="../media/image53.tiff"/><Relationship Id="rId4" Type="http://schemas.openxmlformats.org/officeDocument/2006/relationships/image" Target="../media/image47.tiff"/><Relationship Id="rId9" Type="http://schemas.openxmlformats.org/officeDocument/2006/relationships/image" Target="../media/image52.tiff"/><Relationship Id="rId14" Type="http://schemas.openxmlformats.org/officeDocument/2006/relationships/image" Target="../media/image57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438102" cy="56526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800" b="1" dirty="0">
              <a:latin typeface="+mj-l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571750" y="3019185"/>
            <a:ext cx="6311900" cy="581266"/>
          </a:xfrm>
        </p:spPr>
        <p:txBody>
          <a:bodyPr/>
          <a:lstStyle/>
          <a:p>
            <a:r>
              <a:rPr lang="en-US" sz="2400" dirty="0"/>
              <a:t>Script of Scripts</a:t>
            </a:r>
            <a:br>
              <a:rPr lang="en-US" sz="1950" dirty="0"/>
            </a:b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59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909" y="4114800"/>
            <a:ext cx="1976582" cy="374073"/>
          </a:xfrm>
          <a:prstGeom prst="rect">
            <a:avLst/>
          </a:prstGeom>
        </p:spPr>
      </p:pic>
      <p:sp>
        <p:nvSpPr>
          <p:cNvPr id="12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571750" y="4114800"/>
            <a:ext cx="5715000" cy="640080"/>
          </a:xfrm>
        </p:spPr>
        <p:txBody>
          <a:bodyPr/>
          <a:lstStyle/>
          <a:p>
            <a:r>
              <a:rPr lang="en-US" dirty="0"/>
              <a:t>Bo Peng, PhD</a:t>
            </a:r>
          </a:p>
          <a:p>
            <a:pPr lvl="1"/>
            <a:r>
              <a:rPr lang="en-US" b="0" dirty="0"/>
              <a:t>Department of Bioinformatics and Computational Biology</a:t>
            </a:r>
          </a:p>
          <a:p>
            <a:pPr lvl="1"/>
            <a:r>
              <a:rPr lang="en-US" b="0" dirty="0"/>
              <a:t>The University of Texas MD Anderson </a:t>
            </a:r>
            <a:r>
              <a:rPr lang="en-US" b="0"/>
              <a:t>Cancer Center</a:t>
            </a:r>
            <a:endParaRPr lang="en-US" b="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571749" y="3394711"/>
            <a:ext cx="6452177" cy="411480"/>
          </a:xfrm>
        </p:spPr>
        <p:txBody>
          <a:bodyPr/>
          <a:lstStyle/>
          <a:p>
            <a:r>
              <a:rPr lang="en-US" b="0" dirty="0"/>
              <a:t>Polyglot Notebook and Workflow System for both Interactive Multi-language Data Analysis and Batch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735103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7962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5467789" y="2688280"/>
            <a:ext cx="213479" cy="657435"/>
            <a:chOff x="5553368" y="2623644"/>
            <a:chExt cx="213479" cy="657435"/>
          </a:xfrm>
        </p:grpSpPr>
        <p:cxnSp>
          <p:nvCxnSpPr>
            <p:cNvPr id="84" name="Straight Arrow Connector 83"/>
            <p:cNvCxnSpPr/>
            <p:nvPr/>
          </p:nvCxnSpPr>
          <p:spPr bwMode="gray">
            <a:xfrm>
              <a:off x="5766847" y="2703900"/>
              <a:ext cx="0" cy="577179"/>
            </a:xfrm>
            <a:prstGeom prst="straightConnector1">
              <a:avLst/>
            </a:prstGeom>
            <a:ln w="50800" cap="rnd">
              <a:solidFill>
                <a:schemeClr val="accent4">
                  <a:lumMod val="75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 bwMode="gray">
            <a:xfrm flipV="1">
              <a:off x="5553368" y="2623644"/>
              <a:ext cx="0" cy="586799"/>
            </a:xfrm>
            <a:prstGeom prst="straightConnector1">
              <a:avLst/>
            </a:prstGeom>
            <a:ln w="50800" cap="rnd">
              <a:solidFill>
                <a:schemeClr val="accent4">
                  <a:lumMod val="75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4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err="1"/>
              <a:t>SoS</a:t>
            </a:r>
            <a:r>
              <a:rPr lang="en-US" dirty="0"/>
              <a:t> Workflow System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7BC152-CD74-6D49-9472-1ED521067BD0}"/>
              </a:ext>
            </a:extLst>
          </p:cNvPr>
          <p:cNvGrpSpPr/>
          <p:nvPr/>
        </p:nvGrpSpPr>
        <p:grpSpPr>
          <a:xfrm>
            <a:off x="566213" y="832165"/>
            <a:ext cx="8131936" cy="2712124"/>
            <a:chOff x="566213" y="832165"/>
            <a:chExt cx="8131936" cy="2712124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901E070-F62E-284C-816C-0A9F570528F2}"/>
                </a:ext>
              </a:extLst>
            </p:cNvPr>
            <p:cNvGrpSpPr/>
            <p:nvPr/>
          </p:nvGrpSpPr>
          <p:grpSpPr>
            <a:xfrm>
              <a:off x="566213" y="832165"/>
              <a:ext cx="8131936" cy="2712124"/>
              <a:chOff x="566213" y="1511615"/>
              <a:chExt cx="8131936" cy="2712124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3FF2E4B-B30E-F34D-B14F-282E14FC4D66}"/>
                  </a:ext>
                </a:extLst>
              </p:cNvPr>
              <p:cNvSpPr/>
              <p:nvPr/>
            </p:nvSpPr>
            <p:spPr>
              <a:xfrm>
                <a:off x="7081849" y="152602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18FE0324-6DBF-6145-A65A-14CE2B6A8903}"/>
                  </a:ext>
                </a:extLst>
              </p:cNvPr>
              <p:cNvCxnSpPr/>
              <p:nvPr/>
            </p:nvCxnSpPr>
            <p:spPr bwMode="gray">
              <a:xfrm flipH="1">
                <a:off x="2004413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5D15E0CD-3E45-964B-A75D-47B788574832}"/>
                  </a:ext>
                </a:extLst>
              </p:cNvPr>
              <p:cNvCxnSpPr/>
              <p:nvPr/>
            </p:nvCxnSpPr>
            <p:spPr bwMode="gray">
              <a:xfrm>
                <a:off x="2094444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8029B7DE-01FB-3C45-9EE6-993DBE2EBB1B}"/>
                  </a:ext>
                </a:extLst>
              </p:cNvPr>
              <p:cNvSpPr/>
              <p:nvPr/>
            </p:nvSpPr>
            <p:spPr>
              <a:xfrm>
                <a:off x="2548701" y="252091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6E94E351-4324-084E-A3F7-8F413338F1A5}"/>
                  </a:ext>
                </a:extLst>
              </p:cNvPr>
              <p:cNvSpPr/>
              <p:nvPr/>
            </p:nvSpPr>
            <p:spPr>
              <a:xfrm>
                <a:off x="7081849" y="252274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7A182342-6631-4746-BC5E-C6BEB232CF38}"/>
                  </a:ext>
                </a:extLst>
              </p:cNvPr>
              <p:cNvCxnSpPr/>
              <p:nvPr/>
            </p:nvCxnSpPr>
            <p:spPr bwMode="gray">
              <a:xfrm flipH="1">
                <a:off x="4263775" y="278632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5BEC041E-20AD-5044-9E18-FDB5E24F0507}"/>
                  </a:ext>
                </a:extLst>
              </p:cNvPr>
              <p:cNvCxnSpPr/>
              <p:nvPr/>
            </p:nvCxnSpPr>
            <p:spPr bwMode="gray">
              <a:xfrm>
                <a:off x="4353806" y="296257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07EBDDEA-F55F-AD4D-AB36-BAFF98482765}"/>
                  </a:ext>
                </a:extLst>
              </p:cNvPr>
              <p:cNvSpPr/>
              <p:nvPr/>
            </p:nvSpPr>
            <p:spPr>
              <a:xfrm>
                <a:off x="7081849" y="3568274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8DFE435C-A71D-E649-8DC1-2D756C4877B4}"/>
                  </a:ext>
                </a:extLst>
              </p:cNvPr>
              <p:cNvSpPr/>
              <p:nvPr/>
            </p:nvSpPr>
            <p:spPr>
              <a:xfrm>
                <a:off x="4799974" y="2522741"/>
                <a:ext cx="1616300" cy="655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732EF47-1248-614C-9EE1-CD941D6C5B4B}"/>
                  </a:ext>
                </a:extLst>
              </p:cNvPr>
              <p:cNvCxnSpPr/>
              <p:nvPr/>
            </p:nvCxnSpPr>
            <p:spPr bwMode="gray">
              <a:xfrm flipH="1">
                <a:off x="6472628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8A8C10AF-ACE2-384E-B8C4-4E00F21B1D87}"/>
                  </a:ext>
                </a:extLst>
              </p:cNvPr>
              <p:cNvCxnSpPr/>
              <p:nvPr/>
            </p:nvCxnSpPr>
            <p:spPr bwMode="gray">
              <a:xfrm>
                <a:off x="6562659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D096CB3C-4F3F-8B41-B2FC-BE7434C27417}"/>
                  </a:ext>
                </a:extLst>
              </p:cNvPr>
              <p:cNvCxnSpPr/>
              <p:nvPr/>
            </p:nvCxnSpPr>
            <p:spPr bwMode="gray">
              <a:xfrm flipH="1">
                <a:off x="6472628" y="1974216"/>
                <a:ext cx="196522" cy="2735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911A2346-71E5-C74C-BD72-81BE070F807C}"/>
                  </a:ext>
                </a:extLst>
              </p:cNvPr>
              <p:cNvCxnSpPr/>
              <p:nvPr/>
            </p:nvCxnSpPr>
            <p:spPr bwMode="gray">
              <a:xfrm flipV="1">
                <a:off x="6562659" y="2093362"/>
                <a:ext cx="241845" cy="2626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D3B45996-0FF3-344E-B7BD-810ACB00E363}"/>
                  </a:ext>
                </a:extLst>
              </p:cNvPr>
              <p:cNvCxnSpPr/>
              <p:nvPr/>
            </p:nvCxnSpPr>
            <p:spPr bwMode="gray">
              <a:xfrm flipH="1" flipV="1">
                <a:off x="6508706" y="3463586"/>
                <a:ext cx="196522" cy="20937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C9086F99-4676-9E4F-9497-9C7A2B34833E}"/>
                  </a:ext>
                </a:extLst>
              </p:cNvPr>
              <p:cNvCxnSpPr/>
              <p:nvPr/>
            </p:nvCxnSpPr>
            <p:spPr bwMode="gray">
              <a:xfrm>
                <a:off x="6594723" y="3334644"/>
                <a:ext cx="263777" cy="25788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E1441683-F361-7E4C-A84F-09C4EFDC9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213" y="1511615"/>
                <a:ext cx="1160855" cy="254941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Picture 16">
                <a:extLst>
                  <a:ext uri="{FF2B5EF4-FFF2-40B4-BE49-F238E27FC236}">
                    <a16:creationId xmlns:a16="http://schemas.microsoft.com/office/drawing/2014/main" id="{FBC5C1CC-B735-3044-91CD-045AFDAA1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1698373"/>
                <a:ext cx="309239" cy="32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" name="Picture 21">
                <a:extLst>
                  <a:ext uri="{FF2B5EF4-FFF2-40B4-BE49-F238E27FC236}">
                    <a16:creationId xmlns:a16="http://schemas.microsoft.com/office/drawing/2014/main" id="{EC68241F-4BA4-C04D-8CD7-85D3593EA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2729061"/>
                <a:ext cx="301067" cy="312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22">
                <a:extLst>
                  <a:ext uri="{FF2B5EF4-FFF2-40B4-BE49-F238E27FC236}">
                    <a16:creationId xmlns:a16="http://schemas.microsoft.com/office/drawing/2014/main" id="{7D05D922-85AA-934D-8667-BF1A3149A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3766027"/>
                <a:ext cx="301067" cy="2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B6E4A3E-87C3-4E4E-B9BE-376CA0CBD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996" y="1934680"/>
              <a:ext cx="469042" cy="46904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A545FAC-8B45-4B45-A6E9-B2AF773AA777}"/>
              </a:ext>
            </a:extLst>
          </p:cNvPr>
          <p:cNvGrpSpPr/>
          <p:nvPr/>
        </p:nvGrpSpPr>
        <p:grpSpPr>
          <a:xfrm>
            <a:off x="1808529" y="2772304"/>
            <a:ext cx="4819071" cy="2334512"/>
            <a:chOff x="1808529" y="2772304"/>
            <a:chExt cx="4819071" cy="2334512"/>
          </a:xfrm>
        </p:grpSpPr>
        <p:grpSp>
          <p:nvGrpSpPr>
            <p:cNvPr id="3" name="Group 2"/>
            <p:cNvGrpSpPr/>
            <p:nvPr/>
          </p:nvGrpSpPr>
          <p:grpSpPr>
            <a:xfrm>
              <a:off x="1808529" y="2772304"/>
              <a:ext cx="4819071" cy="2334512"/>
              <a:chOff x="2060229" y="2812356"/>
              <a:chExt cx="4819071" cy="2334512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2060229" y="2812356"/>
                <a:ext cx="4612667" cy="2331144"/>
                <a:chOff x="2060229" y="2812356"/>
                <a:chExt cx="4612667" cy="2331144"/>
              </a:xfrm>
            </p:grpSpPr>
            <p:sp>
              <p:nvSpPr>
                <p:cNvPr id="72" name="Rectangle 71"/>
                <p:cNvSpPr/>
                <p:nvPr/>
              </p:nvSpPr>
              <p:spPr>
                <a:xfrm>
                  <a:off x="5056596" y="3505161"/>
                  <a:ext cx="1616300" cy="655465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600" b="1" dirty="0">
                      <a:solidFill>
                        <a:schemeClr val="accent6">
                          <a:lumMod val="75000"/>
                        </a:schemeClr>
                      </a:solidFill>
                      <a:effectLst/>
                      <a:latin typeface="+mj-lt"/>
                    </a:rPr>
                    <a:t>   Workflow System</a:t>
                  </a:r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2060229" y="2812356"/>
                  <a:ext cx="2377618" cy="2331144"/>
                  <a:chOff x="2060229" y="2812356"/>
                  <a:chExt cx="2377618" cy="2331144"/>
                </a:xfrm>
              </p:grpSpPr>
              <p:pic>
                <p:nvPicPr>
                  <p:cNvPr id="80" name="Picture 79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62624" y="4247790"/>
                    <a:ext cx="1576449" cy="895710"/>
                  </a:xfrm>
                  <a:prstGeom prst="rect">
                    <a:avLst/>
                  </a:prstGeom>
                </p:spPr>
              </p:pic>
              <p:pic>
                <p:nvPicPr>
                  <p:cNvPr id="81" name="Picture 80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060229" y="3565800"/>
                    <a:ext cx="2278844" cy="681990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66870" y="2812356"/>
                    <a:ext cx="1670977" cy="66839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74" name="Straight Arrow Connector 73"/>
                <p:cNvCxnSpPr/>
                <p:nvPr/>
              </p:nvCxnSpPr>
              <p:spPr bwMode="gray">
                <a:xfrm flipH="1">
                  <a:off x="4453060" y="3833591"/>
                  <a:ext cx="309944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 bwMode="gray">
                <a:xfrm>
                  <a:off x="4543091" y="4009837"/>
                  <a:ext cx="295841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 bwMode="gray">
                <a:xfrm flipH="1">
                  <a:off x="4527878" y="4435495"/>
                  <a:ext cx="256043" cy="17416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 bwMode="gray">
                <a:xfrm flipV="1">
                  <a:off x="4655899" y="4554642"/>
                  <a:ext cx="263376" cy="186485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 bwMode="gray">
                <a:xfrm flipH="1" flipV="1">
                  <a:off x="4489138" y="3281079"/>
                  <a:ext cx="196522" cy="209376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 bwMode="gray">
                <a:xfrm>
                  <a:off x="4575155" y="3152137"/>
                  <a:ext cx="263777" cy="257883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37161" y="4555624"/>
                <a:ext cx="1742139" cy="591244"/>
              </a:xfrm>
              <a:prstGeom prst="rect">
                <a:avLst/>
              </a:prstGeom>
            </p:spPr>
          </p:pic>
          <p:cxnSp>
            <p:nvCxnSpPr>
              <p:cNvPr id="87" name="Straight Arrow Connector 86"/>
              <p:cNvCxnSpPr/>
              <p:nvPr/>
            </p:nvCxnSpPr>
            <p:spPr bwMode="gray">
              <a:xfrm>
                <a:off x="5874628" y="4292292"/>
                <a:ext cx="0" cy="355592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 bwMode="gray">
              <a:xfrm flipH="1" flipV="1">
                <a:off x="6014641" y="4254062"/>
                <a:ext cx="1" cy="35559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1C63F68-6C8C-134F-AD5C-B4697873F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5728" y="3558320"/>
              <a:ext cx="469042" cy="46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03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 kernel to all </a:t>
            </a:r>
            <a:r>
              <a:rPr lang="en-US" dirty="0" err="1"/>
              <a:t>jupyter</a:t>
            </a:r>
            <a:r>
              <a:rPr lang="en-US" dirty="0"/>
              <a:t> kernels</a:t>
            </a:r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2" name="Rectangle 1"/>
          <p:cNvSpPr/>
          <p:nvPr/>
        </p:nvSpPr>
        <p:spPr>
          <a:xfrm>
            <a:off x="1174947" y="2684506"/>
            <a:ext cx="1616300" cy="598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SoS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kernel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174947" y="4070057"/>
            <a:ext cx="1616300" cy="6554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subkernel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3164" y="1245650"/>
            <a:ext cx="3607813" cy="28777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>
                <a:cs typeface="Arial"/>
              </a:rPr>
              <a:t>The </a:t>
            </a:r>
            <a:r>
              <a:rPr lang="en-US" sz="1800" dirty="0" err="1">
                <a:cs typeface="Arial"/>
              </a:rPr>
              <a:t>SoS</a:t>
            </a:r>
            <a:r>
              <a:rPr lang="en-US" sz="1800" dirty="0">
                <a:cs typeface="Arial"/>
              </a:rPr>
              <a:t> kernel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Starts and shuts down </a:t>
            </a:r>
            <a:r>
              <a:rPr lang="en-US" sz="1800" dirty="0" err="1">
                <a:cs typeface="Arial"/>
              </a:rPr>
              <a:t>subkernels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Receives input from frontend, (optionally) processes it, sends it to </a:t>
            </a:r>
            <a:r>
              <a:rPr lang="en-US" sz="1800" dirty="0" err="1">
                <a:cs typeface="Arial"/>
              </a:rPr>
              <a:t>subkernels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Receives output from </a:t>
            </a:r>
            <a:r>
              <a:rPr lang="en-US" sz="1800" dirty="0" err="1">
                <a:cs typeface="Arial"/>
              </a:rPr>
              <a:t>subkernels</a:t>
            </a:r>
            <a:r>
              <a:rPr lang="en-US" sz="1800" dirty="0">
                <a:cs typeface="Arial"/>
              </a:rPr>
              <a:t>, (optionally) processes it, sends to frontend</a:t>
            </a:r>
          </a:p>
          <a:p>
            <a:pPr marL="182880" indent="-18288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Works with all </a:t>
            </a:r>
            <a:r>
              <a:rPr lang="en-US" sz="1800" dirty="0" err="1">
                <a:cs typeface="Arial"/>
              </a:rPr>
              <a:t>Jupyter</a:t>
            </a:r>
            <a:r>
              <a:rPr lang="en-US" sz="1800" dirty="0">
                <a:cs typeface="Arial"/>
              </a:rPr>
              <a:t> kernels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22" y="1154429"/>
            <a:ext cx="1725862" cy="955862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cxnSpLocks/>
          </p:cNvCxnSpPr>
          <p:nvPr/>
        </p:nvCxnSpPr>
        <p:spPr bwMode="gray">
          <a:xfrm>
            <a:off x="1752247" y="2162369"/>
            <a:ext cx="0" cy="393808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gray">
          <a:xfrm>
            <a:off x="1738329" y="3446184"/>
            <a:ext cx="0" cy="493980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gray">
          <a:xfrm flipV="1">
            <a:off x="2090712" y="3446184"/>
            <a:ext cx="0" cy="493980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 bwMode="gray">
          <a:xfrm flipH="1" flipV="1">
            <a:off x="2088318" y="2110292"/>
            <a:ext cx="2394" cy="445885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1681" y="3590999"/>
            <a:ext cx="8883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>
                <a:latin typeface="Consolas"/>
                <a:cs typeface="Consolas"/>
              </a:rPr>
              <a:t>%expand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35433" y="3592387"/>
            <a:ext cx="10153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>
                <a:latin typeface="Consolas"/>
                <a:cs typeface="Consolas"/>
              </a:rPr>
              <a:t>%capture</a:t>
            </a:r>
          </a:p>
        </p:txBody>
      </p:sp>
    </p:spTree>
    <p:extLst>
      <p:ext uri="{BB962C8B-B14F-4D97-AF65-F5344CB8AC3E}">
        <p14:creationId xmlns:p14="http://schemas.microsoft.com/office/powerpoint/2010/main" val="908345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input and capture output of </a:t>
            </a:r>
            <a:r>
              <a:rPr lang="en-US" dirty="0" err="1"/>
              <a:t>subkernels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904" y="941208"/>
            <a:ext cx="4122441" cy="412244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897659"/>
            <a:ext cx="4186909" cy="410481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 (</a:t>
            </a:r>
            <a:r>
              <a:rPr lang="en-US" dirty="0" err="1"/>
              <a:t>magics</a:t>
            </a:r>
            <a:r>
              <a:rPr lang="en-US" dirty="0"/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%get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%put</a:t>
            </a:r>
            <a:r>
              <a:rPr lang="en-US" dirty="0"/>
              <a:t>,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%with</a:t>
            </a:r>
            <a:r>
              <a:rPr lang="en-US" dirty="0"/>
              <a:t>)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729" y="916783"/>
            <a:ext cx="3928456" cy="41023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977433"/>
            <a:ext cx="3797525" cy="4041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26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2785C3-4755-6E44-8031-3AED3851970F}"/>
              </a:ext>
            </a:extLst>
          </p:cNvPr>
          <p:cNvSpPr/>
          <p:nvPr/>
        </p:nvSpPr>
        <p:spPr>
          <a:xfrm>
            <a:off x="411480" y="1114469"/>
            <a:ext cx="8321040" cy="1385493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645456E-6BAB-BB4A-B27D-A18019433E1E}"/>
              </a:ext>
            </a:extLst>
          </p:cNvPr>
          <p:cNvSpPr/>
          <p:nvPr/>
        </p:nvSpPr>
        <p:spPr>
          <a:xfrm>
            <a:off x="411480" y="2556952"/>
            <a:ext cx="8321040" cy="769408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CFA993-7973-4A4A-9630-1E0655C455DE}"/>
              </a:ext>
            </a:extLst>
          </p:cNvPr>
          <p:cNvSpPr/>
          <p:nvPr/>
        </p:nvSpPr>
        <p:spPr>
          <a:xfrm>
            <a:off x="411480" y="3400736"/>
            <a:ext cx="8321040" cy="1577664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data exchange works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67806" y="1308768"/>
            <a:ext cx="7823082" cy="1076899"/>
            <a:chOff x="767806" y="1308768"/>
            <a:chExt cx="7823082" cy="1076899"/>
          </a:xfrm>
        </p:grpSpPr>
        <p:sp>
          <p:nvSpPr>
            <p:cNvPr id="14" name="Rectangle 13"/>
            <p:cNvSpPr/>
            <p:nvPr/>
          </p:nvSpPr>
          <p:spPr>
            <a:xfrm>
              <a:off x="6594677" y="1308768"/>
              <a:ext cx="1616300" cy="655465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latin typeface="+mj-lt"/>
                </a:rPr>
                <a:t>      </a:t>
              </a: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kernel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7806" y="1308768"/>
              <a:ext cx="1616300" cy="65546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latin typeface="+mj-lt"/>
                </a:rPr>
                <a:t>   </a:t>
              </a: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Kernel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59901" y="2095122"/>
              <a:ext cx="151964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a: [1, 2, 3]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64692" y="2108668"/>
              <a:ext cx="202619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b: </a:t>
              </a: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data.frame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mr-IN" sz="1800" dirty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62820" y="2795526"/>
            <a:ext cx="7548157" cy="364698"/>
            <a:chOff x="662820" y="2795526"/>
            <a:chExt cx="7548157" cy="364698"/>
          </a:xfrm>
        </p:grpSpPr>
        <p:cxnSp>
          <p:nvCxnSpPr>
            <p:cNvPr id="20" name="Straight Arrow Connector 19"/>
            <p:cNvCxnSpPr/>
            <p:nvPr/>
          </p:nvCxnSpPr>
          <p:spPr bwMode="gray">
            <a:xfrm flipV="1">
              <a:off x="2694828" y="2982022"/>
              <a:ext cx="579155" cy="4147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662820" y="2818151"/>
              <a:ext cx="1930478" cy="32774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%put a --to R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375513" y="2795526"/>
              <a:ext cx="2206702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 &lt;- c(1, 2, 3)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64692" y="2883225"/>
              <a:ext cx="164628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a: c(1, 2, 3)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 bwMode="gray">
            <a:xfrm flipV="1">
              <a:off x="5783876" y="2982022"/>
              <a:ext cx="579155" cy="4147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662820" y="3606972"/>
            <a:ext cx="7548157" cy="1202643"/>
            <a:chOff x="662820" y="3606972"/>
            <a:chExt cx="7548157" cy="1202643"/>
          </a:xfrm>
        </p:grpSpPr>
        <p:sp>
          <p:nvSpPr>
            <p:cNvPr id="26" name="Rectangle 25"/>
            <p:cNvSpPr/>
            <p:nvPr/>
          </p:nvSpPr>
          <p:spPr>
            <a:xfrm>
              <a:off x="5426439" y="4429740"/>
              <a:ext cx="2784538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write_feather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(b, </a:t>
              </a: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tmpfile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 bwMode="gray">
            <a:xfrm flipH="1" flipV="1">
              <a:off x="4417130" y="4641595"/>
              <a:ext cx="498222" cy="414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 bwMode="gray">
            <a:xfrm flipH="1">
              <a:off x="6818708" y="4023602"/>
              <a:ext cx="325585" cy="37611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6579684" y="3606972"/>
              <a:ext cx="1616300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%put b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62820" y="4481872"/>
              <a:ext cx="3671606" cy="32774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C =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feather.read_dataframe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tmpfile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 bwMode="gray">
            <a:xfrm flipH="1" flipV="1">
              <a:off x="1761345" y="4053626"/>
              <a:ext cx="382248" cy="37611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859901" y="3722813"/>
              <a:ext cx="278601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b: </a:t>
              </a: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pandas.DataFrame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mr-IN" sz="1800" dirty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00D7ABA2-04BB-7543-877E-22A7377D1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01" y="1409604"/>
            <a:ext cx="469042" cy="469042"/>
          </a:xfrm>
          <a:prstGeom prst="rect">
            <a:avLst/>
          </a:prstGeom>
        </p:spPr>
      </p:pic>
      <p:pic>
        <p:nvPicPr>
          <p:cNvPr id="37" name="Picture 22">
            <a:extLst>
              <a:ext uri="{FF2B5EF4-FFF2-40B4-BE49-F238E27FC236}">
                <a16:creationId xmlns:a16="http://schemas.microsoft.com/office/drawing/2014/main" id="{59085F98-7345-D04B-9004-84DF7F2B5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7586" y="1412908"/>
            <a:ext cx="436707" cy="377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011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 between </a:t>
            </a:r>
            <a:r>
              <a:rPr lang="en-US" dirty="0" err="1"/>
              <a:t>SoS</a:t>
            </a:r>
            <a:r>
              <a:rPr lang="en-US" dirty="0"/>
              <a:t> and supported </a:t>
            </a:r>
            <a:r>
              <a:rPr lang="en-US" dirty="0" err="1"/>
              <a:t>subkernels</a:t>
            </a:r>
            <a:endParaRPr lang="en-US" dirty="0"/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22781" y="1154430"/>
            <a:ext cx="4711419" cy="3462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Create independent variable in another kernel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Create variables of “similar” types</a:t>
            </a:r>
          </a:p>
          <a:p>
            <a:pPr marL="525780" lvl="1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One to many (e.g.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1800" dirty="0">
                <a:cs typeface="Arial"/>
              </a:rPr>
              <a:t>,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c(1,2)</a:t>
            </a:r>
            <a:r>
              <a:rPr lang="en-US" sz="1800" dirty="0">
                <a:cs typeface="Arial"/>
              </a:rPr>
              <a:t> in R)</a:t>
            </a:r>
          </a:p>
          <a:p>
            <a:pPr marL="525780" lvl="1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Many to one (e.g.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chr</a:t>
            </a:r>
            <a:r>
              <a:rPr lang="en-US" sz="1800" dirty="0">
                <a:cs typeface="Arial"/>
              </a:rPr>
              <a:t> and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str</a:t>
            </a:r>
            <a:r>
              <a:rPr lang="en-US" sz="1800" dirty="0">
                <a:cs typeface="Arial"/>
              </a:rPr>
              <a:t> in Julia)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No guarantee of lossless data exchange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Type to type modular implementation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Direct data exchange between </a:t>
            </a:r>
            <a:r>
              <a:rPr lang="en-US" sz="1800" dirty="0" err="1">
                <a:cs typeface="Arial"/>
              </a:rPr>
              <a:t>subkernels</a:t>
            </a:r>
            <a:r>
              <a:rPr lang="en-US" sz="1800" dirty="0">
                <a:cs typeface="Arial"/>
              </a:rPr>
              <a:t>, or by way of </a:t>
            </a:r>
            <a:r>
              <a:rPr lang="en-US" sz="1800" dirty="0" err="1">
                <a:cs typeface="Arial"/>
              </a:rPr>
              <a:t>SoS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Supports kernels for 11 languages now</a:t>
            </a:r>
          </a:p>
          <a:p>
            <a:pPr marL="182880" indent="-18288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800" dirty="0"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87021" y="1281846"/>
            <a:ext cx="1616300" cy="6554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Subkernel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A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3373" y="2628827"/>
            <a:ext cx="1616300" cy="6554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 Kernel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47523" y="3963658"/>
            <a:ext cx="1616300" cy="6554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chemeClr val="accent6">
                <a:lumMod val="7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Subkernel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B</a:t>
            </a:r>
          </a:p>
        </p:txBody>
      </p:sp>
      <p:cxnSp>
        <p:nvCxnSpPr>
          <p:cNvPr id="12" name="Straight Arrow Connector 11"/>
          <p:cNvCxnSpPr/>
          <p:nvPr/>
        </p:nvCxnSpPr>
        <p:spPr bwMode="gray">
          <a:xfrm flipV="1">
            <a:off x="1456152" y="1817012"/>
            <a:ext cx="399904" cy="560749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gray">
          <a:xfrm flipH="1">
            <a:off x="1611381" y="1981167"/>
            <a:ext cx="343735" cy="510640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gray">
          <a:xfrm flipH="1">
            <a:off x="1911540" y="2085652"/>
            <a:ext cx="544214" cy="870907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gray">
          <a:xfrm>
            <a:off x="1941877" y="2978225"/>
            <a:ext cx="821643" cy="882575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gray">
          <a:xfrm>
            <a:off x="1665348" y="3486827"/>
            <a:ext cx="410420" cy="479377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gray">
          <a:xfrm flipH="1" flipV="1">
            <a:off x="1504549" y="3566137"/>
            <a:ext cx="388590" cy="441287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 bwMode="gray">
          <a:xfrm>
            <a:off x="3016156" y="2085652"/>
            <a:ext cx="1" cy="1796073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4385570" y="4284566"/>
            <a:ext cx="3419762" cy="259957"/>
            <a:chOff x="2838451" y="21272500"/>
            <a:chExt cx="7112000" cy="520700"/>
          </a:xfrm>
        </p:grpSpPr>
        <p:pic>
          <p:nvPicPr>
            <p:cNvPr id="20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84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2263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61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8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40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0913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2738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96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2438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9826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4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97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076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A6649891-11DC-E341-B2B6-E8746DFF09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874" y="2743704"/>
            <a:ext cx="469042" cy="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65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Line-by-line execution in side panel (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Ctrl-Shift-Enter</a:t>
            </a:r>
            <a:r>
              <a:rPr lang="en-US" dirty="0"/>
              <a:t>)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11480" y="4583430"/>
            <a:ext cx="8402735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Command 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notebook:run-in-console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is available in </a:t>
            </a:r>
            <a:r>
              <a:rPr lang="en-US" sz="1050" dirty="0" err="1">
                <a:solidFill>
                  <a:srgbClr val="413C38"/>
                </a:solidFill>
                <a:latin typeface="Arial"/>
                <a:cs typeface="Arial"/>
              </a:rPr>
              <a:t>JupyterLab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to execute code in a console panel, a default shortcut is not yet assigned.</a:t>
            </a: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sp>
        <p:nvSpPr>
          <p:cNvPr id="23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</p:spTree>
    <p:extLst>
      <p:ext uri="{BB962C8B-B14F-4D97-AF65-F5344CB8AC3E}">
        <p14:creationId xmlns:p14="http://schemas.microsoft.com/office/powerpoint/2010/main" val="18245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of expressions and files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411481" y="4583430"/>
            <a:ext cx="8321040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 err="1">
                <a:solidFill>
                  <a:srgbClr val="413C38"/>
                </a:solidFill>
                <a:latin typeface="Arial"/>
                <a:cs typeface="Arial"/>
              </a:rPr>
              <a:t>JupyterLab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PR #4879 for displaying transient information from kernels is pending.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3014A4-E596-9541-9A5B-214CD731E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02" y="1087028"/>
            <a:ext cx="7789291" cy="356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2530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00" y="834390"/>
            <a:ext cx="8288449" cy="420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%revisions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sessioninfo</a:t>
            </a:r>
            <a:r>
              <a:rPr lang="en-US" dirty="0"/>
              <a:t>,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sossave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11480" y="4583430"/>
            <a:ext cx="8402735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sossave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is equivalent to 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convert</a:t>
            </a:r>
            <a:r>
              <a:rPr lang="en-US" sz="1050" dirty="0">
                <a:solidFill>
                  <a:srgbClr val="413C38"/>
                </a:solidFill>
                <a:latin typeface="+mj-lt"/>
                <a:ea typeface="Consolas" charset="0"/>
                <a:cs typeface="Consolas" charset="0"/>
              </a:rPr>
              <a:t> from command line. Multiple templates are available.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</p:spTree>
    <p:extLst>
      <p:ext uri="{BB962C8B-B14F-4D97-AF65-F5344CB8AC3E}">
        <p14:creationId xmlns:p14="http://schemas.microsoft.com/office/powerpoint/2010/main" val="884957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SoS</a:t>
            </a:r>
            <a:r>
              <a:rPr lang="en-US" dirty="0"/>
              <a:t> Workflow Syntax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" name="Group 70"/>
          <p:cNvGrpSpPr/>
          <p:nvPr/>
        </p:nvGrpSpPr>
        <p:grpSpPr>
          <a:xfrm>
            <a:off x="405052" y="1260065"/>
            <a:ext cx="3483970" cy="3650747"/>
            <a:chOff x="405052" y="1260065"/>
            <a:chExt cx="3483970" cy="3650747"/>
          </a:xfrm>
        </p:grpSpPr>
        <p:sp>
          <p:nvSpPr>
            <p:cNvPr id="42" name="TextBox 41"/>
            <p:cNvSpPr txBox="1"/>
            <p:nvPr/>
          </p:nvSpPr>
          <p:spPr>
            <a:xfrm>
              <a:off x="405052" y="1260065"/>
              <a:ext cx="282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4">
                      <a:lumMod val="75000"/>
                    </a:schemeClr>
                  </a:solidFill>
                </a:rPr>
                <a:t>Script format of function calls</a:t>
              </a:r>
            </a:p>
          </p:txBody>
        </p:sp>
        <p:sp>
          <p:nvSpPr>
            <p:cNvPr id="60" name="Text Placeholder 3"/>
            <p:cNvSpPr txBox="1">
              <a:spLocks/>
            </p:cNvSpPr>
            <p:nvPr/>
          </p:nvSpPr>
          <p:spPr>
            <a:xfrm>
              <a:off x="411480" y="4453612"/>
              <a:ext cx="3477542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Indentation is recommended but not required 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Alternative sigil is allowed with </a:t>
              </a:r>
              <a:r>
                <a: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rPr>
                <a:t>expand=‘${ }’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5052" y="1685125"/>
              <a:ext cx="2856347" cy="1302534"/>
              <a:chOff x="405052" y="1685125"/>
              <a:chExt cx="2856347" cy="130253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405052" y="1685125"/>
                <a:ext cx="13592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Function format</a:t>
                </a: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170" y="2001389"/>
                <a:ext cx="2782229" cy="9862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411480" y="3188104"/>
              <a:ext cx="2907926" cy="1190163"/>
              <a:chOff x="411480" y="3188104"/>
              <a:chExt cx="2907926" cy="1190163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411480" y="3188104"/>
                <a:ext cx="11373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Script format</a:t>
                </a:r>
              </a:p>
            </p:txBody>
          </p:sp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9170" y="3568627"/>
                <a:ext cx="2840236" cy="80964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73" name="Group 72"/>
          <p:cNvGrpSpPr/>
          <p:nvPr/>
        </p:nvGrpSpPr>
        <p:grpSpPr>
          <a:xfrm>
            <a:off x="5665464" y="228827"/>
            <a:ext cx="2056896" cy="978420"/>
            <a:chOff x="5665464" y="228827"/>
            <a:chExt cx="2056896" cy="97842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5464" y="228827"/>
              <a:ext cx="2056896" cy="925603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6243688" y="899470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3.6+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745147" y="1248753"/>
            <a:ext cx="4124198" cy="3920229"/>
            <a:chOff x="4745147" y="1248753"/>
            <a:chExt cx="4124198" cy="3920229"/>
          </a:xfrm>
        </p:grpSpPr>
        <p:grpSp>
          <p:nvGrpSpPr>
            <p:cNvPr id="70" name="Group 69"/>
            <p:cNvGrpSpPr/>
            <p:nvPr/>
          </p:nvGrpSpPr>
          <p:grpSpPr>
            <a:xfrm>
              <a:off x="4745147" y="1248753"/>
              <a:ext cx="4124198" cy="3920229"/>
              <a:chOff x="4745147" y="1248753"/>
              <a:chExt cx="4124198" cy="3920229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745147" y="1248753"/>
                <a:ext cx="25950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4">
                        <a:lumMod val="75000"/>
                      </a:schemeClr>
                    </a:solidFill>
                  </a:rPr>
                  <a:t>Step header and statements</a:t>
                </a:r>
              </a:p>
            </p:txBody>
          </p:sp>
          <p:sp>
            <p:nvSpPr>
              <p:cNvPr id="69" name="Text Placeholder 3"/>
              <p:cNvSpPr txBox="1">
                <a:spLocks/>
              </p:cNvSpPr>
              <p:nvPr/>
            </p:nvSpPr>
            <p:spPr>
              <a:xfrm>
                <a:off x="4745147" y="4153123"/>
                <a:ext cx="4124198" cy="1015859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Header defines “steps” of workflows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input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, </a:t>
                </a: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output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, and </a:t>
                </a: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depends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 specify input, output and dependent targets of the step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task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 defines the rest of the step as external tasks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endPara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27674" y="1681630"/>
              <a:ext cx="2984776" cy="24522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9619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063" y="1448861"/>
            <a:ext cx="4485115" cy="35853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11" y="1448861"/>
            <a:ext cx="4485115" cy="358536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demonstrations</a:t>
            </a:r>
          </a:p>
        </p:txBody>
      </p:sp>
      <p:sp>
        <p:nvSpPr>
          <p:cNvPr id="38" name="SmartArt Placeholder 37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9" name="SmartArt Placeholder 38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40" name="SmartArt Placeholder 39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41" name="SmartArt Placeholder 40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5" name="Text Placeholder 2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cxnSp>
        <p:nvCxnSpPr>
          <p:cNvPr id="7" name="Straight Arrow Connector 6"/>
          <p:cNvCxnSpPr/>
          <p:nvPr/>
        </p:nvCxnSpPr>
        <p:spPr bwMode="gray">
          <a:xfrm flipH="1">
            <a:off x="4246613" y="1719282"/>
            <a:ext cx="319450" cy="315186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1480" y="1109884"/>
            <a:ext cx="3039294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vatlab.github.io</a:t>
            </a:r>
            <a:endParaRPr lang="en-US" sz="1800" b="1" dirty="0">
              <a:solidFill>
                <a:schemeClr val="accent2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gray">
          <a:xfrm>
            <a:off x="4578026" y="2903186"/>
            <a:ext cx="461621" cy="136089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494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subkernels</a:t>
            </a:r>
            <a:r>
              <a:rPr lang="en-US" dirty="0"/>
              <a:t> to </a:t>
            </a:r>
            <a:r>
              <a:rPr lang="en-US" dirty="0" err="1"/>
              <a:t>SoS</a:t>
            </a:r>
            <a:r>
              <a:rPr lang="en-US" dirty="0"/>
              <a:t> kernel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1401695"/>
            <a:ext cx="4337876" cy="2985495"/>
            <a:chOff x="76595" y="1087086"/>
            <a:chExt cx="4337876" cy="298549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95" y="1802448"/>
              <a:ext cx="4337876" cy="2270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Rectangle 27"/>
            <p:cNvSpPr/>
            <p:nvPr/>
          </p:nvSpPr>
          <p:spPr>
            <a:xfrm>
              <a:off x="1601599" y="1087086"/>
              <a:ext cx="1616300" cy="3758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accent3">
                  <a:lumMod val="75000"/>
                  <a:alpha val="43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 err="1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subkernels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A44D18-823D-0D4A-8157-E25181F5555C}"/>
              </a:ext>
            </a:extLst>
          </p:cNvPr>
          <p:cNvGrpSpPr/>
          <p:nvPr/>
        </p:nvGrpSpPr>
        <p:grpSpPr>
          <a:xfrm>
            <a:off x="4334933" y="1381140"/>
            <a:ext cx="4627771" cy="3064437"/>
            <a:chOff x="4334933" y="1381140"/>
            <a:chExt cx="4627771" cy="3064437"/>
          </a:xfrm>
        </p:grpSpPr>
        <p:grpSp>
          <p:nvGrpSpPr>
            <p:cNvPr id="12" name="Group 11"/>
            <p:cNvGrpSpPr/>
            <p:nvPr/>
          </p:nvGrpSpPr>
          <p:grpSpPr>
            <a:xfrm>
              <a:off x="4334933" y="1585121"/>
              <a:ext cx="4627771" cy="2860456"/>
              <a:chOff x="4289778" y="1275013"/>
              <a:chExt cx="4627771" cy="2860456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6871" y="1802448"/>
                <a:ext cx="4350678" cy="233302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30" name="Straight Arrow Connector 29"/>
              <p:cNvCxnSpPr/>
              <p:nvPr/>
            </p:nvCxnSpPr>
            <p:spPr bwMode="gray">
              <a:xfrm flipV="1">
                <a:off x="4289778" y="1275013"/>
                <a:ext cx="987778" cy="15942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F862F34-36CE-A848-B925-478106A0A630}"/>
                </a:ext>
              </a:extLst>
            </p:cNvPr>
            <p:cNvGrpSpPr/>
            <p:nvPr/>
          </p:nvGrpSpPr>
          <p:grpSpPr>
            <a:xfrm>
              <a:off x="5979215" y="1381140"/>
              <a:ext cx="1616300" cy="439845"/>
              <a:chOff x="5979215" y="1381140"/>
              <a:chExt cx="1616300" cy="43984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32B0452-F3D4-2E47-BFF1-E3DFC16060AC}"/>
                  </a:ext>
                </a:extLst>
              </p:cNvPr>
              <p:cNvSpPr/>
              <p:nvPr/>
            </p:nvSpPr>
            <p:spPr>
              <a:xfrm>
                <a:off x="5979215" y="1383815"/>
                <a:ext cx="1616300" cy="40261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3E79B81-79D9-3B4F-8A8F-9F1619028F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47298" y="1381140"/>
                <a:ext cx="469042" cy="4398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637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scratch to formal embedded </a:t>
            </a:r>
            <a:r>
              <a:rPr lang="en-US" dirty="0" err="1"/>
              <a:t>SoS</a:t>
            </a:r>
            <a:r>
              <a:rPr lang="en-US" dirty="0"/>
              <a:t> workflows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66" y="1720076"/>
            <a:ext cx="4350678" cy="23330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 Placeholder 3"/>
          <p:cNvSpPr txBox="1">
            <a:spLocks/>
          </p:cNvSpPr>
          <p:nvPr/>
        </p:nvSpPr>
        <p:spPr>
          <a:xfrm>
            <a:off x="196990" y="4199467"/>
            <a:ext cx="4279054" cy="736797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90000"/>
              </a:lnSpc>
              <a:buFont typeface="Arial" charset="0"/>
              <a:buChar char="•"/>
            </a:pPr>
            <a:r>
              <a:rPr lang="en-US" sz="1200" dirty="0">
                <a:solidFill>
                  <a:srgbClr val="413C38"/>
                </a:solidFill>
                <a:latin typeface="Arial"/>
                <a:cs typeface="Arial"/>
              </a:rPr>
              <a:t>Use </a:t>
            </a:r>
            <a:r>
              <a:rPr lang="en-US" sz="1200" b="1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%run </a:t>
            </a:r>
            <a:r>
              <a:rPr lang="en-US" sz="1200" dirty="0">
                <a:solidFill>
                  <a:srgbClr val="413C38"/>
                </a:solidFill>
                <a:latin typeface="Arial"/>
                <a:cs typeface="Arial"/>
              </a:rPr>
              <a:t>to execute single-cell workflows</a:t>
            </a:r>
          </a:p>
          <a:p>
            <a:pPr marL="171450" indent="-171450">
              <a:lnSpc>
                <a:spcPct val="90000"/>
              </a:lnSpc>
              <a:buFont typeface="Arial" charset="0"/>
              <a:buChar char="•"/>
            </a:pPr>
            <a:r>
              <a:rPr lang="en-US" sz="1200" dirty="0">
                <a:solidFill>
                  <a:srgbClr val="413C38"/>
                </a:solidFill>
                <a:latin typeface="Arial"/>
                <a:cs typeface="Arial"/>
              </a:rPr>
              <a:t>Use </a:t>
            </a:r>
            <a:r>
              <a:rPr lang="en-US" sz="1200" b="1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sz="1200" b="1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sosrun</a:t>
            </a:r>
            <a:r>
              <a:rPr lang="en-US" sz="1200" b="1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>
                <a:solidFill>
                  <a:srgbClr val="413C38"/>
                </a:solidFill>
                <a:latin typeface="Arial"/>
                <a:cs typeface="Arial"/>
              </a:rPr>
              <a:t>to execute notebook workflows</a:t>
            </a:r>
          </a:p>
          <a:p>
            <a:pPr marL="171450" indent="-171450">
              <a:lnSpc>
                <a:spcPct val="90000"/>
              </a:lnSpc>
              <a:buFont typeface="Arial" charset="0"/>
              <a:buChar char="•"/>
            </a:pPr>
            <a:r>
              <a:rPr lang="en-US" sz="1200" dirty="0">
                <a:solidFill>
                  <a:srgbClr val="413C38"/>
                </a:solidFill>
                <a:latin typeface="Arial"/>
                <a:cs typeface="Arial"/>
              </a:rPr>
              <a:t>Use </a:t>
            </a:r>
            <a:r>
              <a:rPr lang="en-US" sz="1200" b="1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</a:t>
            </a:r>
            <a:r>
              <a:rPr lang="en-US" sz="1200" b="1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sz="1200" b="1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filename.ipynb</a:t>
            </a:r>
            <a:r>
              <a:rPr lang="en-US" sz="1200" b="1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>
                <a:solidFill>
                  <a:srgbClr val="413C38"/>
                </a:solidFill>
                <a:latin typeface="Arial"/>
                <a:cs typeface="Arial"/>
              </a:rPr>
              <a:t>to execute workflows from command line</a:t>
            </a:r>
            <a:endParaRPr lang="en-US" sz="1200" dirty="0">
              <a:solidFill>
                <a:srgbClr val="413C38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FFB390-0C12-C543-9D2A-9BFFAA14D28B}"/>
              </a:ext>
            </a:extLst>
          </p:cNvPr>
          <p:cNvGrpSpPr/>
          <p:nvPr/>
        </p:nvGrpSpPr>
        <p:grpSpPr>
          <a:xfrm>
            <a:off x="1666969" y="1007693"/>
            <a:ext cx="1616300" cy="439845"/>
            <a:chOff x="5979215" y="1381140"/>
            <a:chExt cx="1616300" cy="43984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427A40-8A2A-2D43-B85F-16F2E9F8A779}"/>
                </a:ext>
              </a:extLst>
            </p:cNvPr>
            <p:cNvSpPr/>
            <p:nvPr/>
          </p:nvSpPr>
          <p:spPr>
            <a:xfrm>
              <a:off x="5979215" y="1383815"/>
              <a:ext cx="1616300" cy="40261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latin typeface="+mj-lt"/>
                </a:rPr>
                <a:t>    </a:t>
              </a: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Kernel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7088145-F7BE-8C42-AB64-4609ED570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7298" y="1381140"/>
              <a:ext cx="469042" cy="43984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30D5032-C8CC-E24E-A51F-F6D8E8208BCC}"/>
              </a:ext>
            </a:extLst>
          </p:cNvPr>
          <p:cNvGrpSpPr/>
          <p:nvPr/>
        </p:nvGrpSpPr>
        <p:grpSpPr>
          <a:xfrm>
            <a:off x="4374445" y="1050694"/>
            <a:ext cx="4357740" cy="3896860"/>
            <a:chOff x="4374445" y="1050694"/>
            <a:chExt cx="4357740" cy="3896860"/>
          </a:xfrm>
        </p:grpSpPr>
        <p:grpSp>
          <p:nvGrpSpPr>
            <p:cNvPr id="9" name="Group 8"/>
            <p:cNvGrpSpPr/>
            <p:nvPr/>
          </p:nvGrpSpPr>
          <p:grpSpPr>
            <a:xfrm>
              <a:off x="4374445" y="1252000"/>
              <a:ext cx="4357740" cy="3695554"/>
              <a:chOff x="4374445" y="1252000"/>
              <a:chExt cx="4357740" cy="369555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88231" y="1720076"/>
                <a:ext cx="4043954" cy="32274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27" name="Straight Arrow Connector 26"/>
              <p:cNvCxnSpPr/>
              <p:nvPr/>
            </p:nvCxnSpPr>
            <p:spPr bwMode="gray">
              <a:xfrm flipV="1">
                <a:off x="4374445" y="1252000"/>
                <a:ext cx="987778" cy="15942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CD38D5-6523-154D-931F-045342DE7930}"/>
                </a:ext>
              </a:extLst>
            </p:cNvPr>
            <p:cNvGrpSpPr/>
            <p:nvPr/>
          </p:nvGrpSpPr>
          <p:grpSpPr>
            <a:xfrm>
              <a:off x="5762718" y="1050694"/>
              <a:ext cx="2168431" cy="439845"/>
              <a:chOff x="5979215" y="1383815"/>
              <a:chExt cx="1616300" cy="43984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A814999-817D-9E42-989F-3D7879EEE7A9}"/>
                  </a:ext>
                </a:extLst>
              </p:cNvPr>
              <p:cNvSpPr/>
              <p:nvPr/>
            </p:nvSpPr>
            <p:spPr>
              <a:xfrm>
                <a:off x="5979215" y="1383815"/>
                <a:ext cx="1616300" cy="40261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Workflow</a:t>
                </a: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6FE47D69-E353-B441-B106-2BA990C7E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0430" y="1383815"/>
                <a:ext cx="336532" cy="4398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4818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parameters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DA6A3C-6A4B-3747-90CF-8D24D5A0E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09" y="1065144"/>
            <a:ext cx="4481318" cy="35894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F2B833-C433-8340-93FA-4D88D3E859B6}"/>
              </a:ext>
            </a:extLst>
          </p:cNvPr>
          <p:cNvSpPr txBox="1"/>
          <p:nvPr/>
        </p:nvSpPr>
        <p:spPr>
          <a:xfrm>
            <a:off x="5384214" y="1154430"/>
            <a:ext cx="3607813" cy="24468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Specify default values for optional parameters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Type of parameter is determined by type of default value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Specify types for mandatary parameters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Workflow could be run from command line or within notebook</a:t>
            </a:r>
          </a:p>
        </p:txBody>
      </p:sp>
    </p:spTree>
    <p:extLst>
      <p:ext uri="{BB962C8B-B14F-4D97-AF65-F5344CB8AC3E}">
        <p14:creationId xmlns:p14="http://schemas.microsoft.com/office/powerpoint/2010/main" val="1035837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signature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1A5848-07E5-284B-89D7-F2CB01275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38" y="1042875"/>
            <a:ext cx="4146423" cy="3678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80892C-1277-3340-B0D4-647C8D3EA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903" y="1042875"/>
            <a:ext cx="4157638" cy="3852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445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Process-oriented vs outcome-oriented workflows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11CB4E1-34E7-EB42-A53B-E42376B71DBF}"/>
              </a:ext>
            </a:extLst>
          </p:cNvPr>
          <p:cNvGrpSpPr/>
          <p:nvPr/>
        </p:nvGrpSpPr>
        <p:grpSpPr>
          <a:xfrm>
            <a:off x="117493" y="1012850"/>
            <a:ext cx="4430725" cy="3897962"/>
            <a:chOff x="117493" y="1012850"/>
            <a:chExt cx="4430725" cy="38979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7BD907-8018-4A4D-B8F8-5E81BCF9D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493" y="1012850"/>
              <a:ext cx="4430725" cy="3116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92F361E7-E7FD-CF4B-9C7E-6E1A62FC26C6}"/>
                </a:ext>
              </a:extLst>
            </p:cNvPr>
            <p:cNvSpPr txBox="1">
              <a:spLocks/>
            </p:cNvSpPr>
            <p:nvPr/>
          </p:nvSpPr>
          <p:spPr>
            <a:xfrm>
              <a:off x="411480" y="4453612"/>
              <a:ext cx="3477542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Numerically numbered steps of a “process”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Execute sequentially (logically)</a:t>
              </a:r>
              <a:endParaRPr lang="en-US" sz="120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8D9FD6-A7C4-FC40-95FC-DB12926AA5DC}"/>
              </a:ext>
            </a:extLst>
          </p:cNvPr>
          <p:cNvGrpSpPr/>
          <p:nvPr/>
        </p:nvGrpSpPr>
        <p:grpSpPr>
          <a:xfrm>
            <a:off x="4624418" y="1012850"/>
            <a:ext cx="4387534" cy="3897962"/>
            <a:chOff x="4624418" y="1012850"/>
            <a:chExt cx="4387534" cy="389796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B11A5E-C792-B540-AC4E-31AC23BD0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4418" y="1012850"/>
              <a:ext cx="4387534" cy="3116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54E97A61-E252-3544-9B5A-60923D52E0FF}"/>
                </a:ext>
              </a:extLst>
            </p:cNvPr>
            <p:cNvSpPr txBox="1">
              <a:spLocks/>
            </p:cNvSpPr>
            <p:nvPr/>
          </p:nvSpPr>
          <p:spPr>
            <a:xfrm>
              <a:off x="4705635" y="4453612"/>
              <a:ext cx="3816237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Steps can provides targets for others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Workflow constructed to generate specified targets (option </a:t>
              </a:r>
              <a:r>
                <a:rPr lang="en-US" sz="1200" dirty="0">
                  <a:solidFill>
                    <a:srgbClr val="413C3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–t</a:t>
              </a: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912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scripts in docker containers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621BF-251C-9940-A40E-599FB6FE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" y="992914"/>
            <a:ext cx="4976427" cy="4095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4EEA80E-CA9D-AD48-85D8-065FE32BEFAE}"/>
              </a:ext>
            </a:extLst>
          </p:cNvPr>
          <p:cNvSpPr txBox="1"/>
          <p:nvPr/>
        </p:nvSpPr>
        <p:spPr>
          <a:xfrm>
            <a:off x="5387907" y="913130"/>
            <a:ext cx="3502491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800" dirty="0"/>
              <a:t>Option `container` executes the script in specified container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800" dirty="0" err="1"/>
              <a:t>SoS</a:t>
            </a:r>
            <a:r>
              <a:rPr lang="en-US" sz="1800" dirty="0"/>
              <a:t> pulls docker image automatically if needed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800" dirty="0"/>
              <a:t>Option `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-n</a:t>
            </a:r>
            <a:r>
              <a:rPr lang="en-US" sz="1800" dirty="0"/>
              <a:t>` (</a:t>
            </a:r>
            <a:r>
              <a:rPr lang="en-US" sz="1800" dirty="0" err="1"/>
              <a:t>dryrun</a:t>
            </a:r>
            <a:r>
              <a:rPr lang="en-US" sz="1800" dirty="0"/>
              <a:t>) shows the actual docker command used, and print instead of execute scripts.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800" dirty="0"/>
              <a:t>Singularity support is in the works</a:t>
            </a:r>
          </a:p>
        </p:txBody>
      </p:sp>
    </p:spTree>
    <p:extLst>
      <p:ext uri="{BB962C8B-B14F-4D97-AF65-F5344CB8AC3E}">
        <p14:creationId xmlns:p14="http://schemas.microsoft.com/office/powerpoint/2010/main" val="255726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execution and external tasks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162FB4-90BA-4E43-B0F7-825A63C8A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" y="1041400"/>
            <a:ext cx="5239378" cy="34886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1B3194-B637-D24B-AC65-7AABE7822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117" y="1041400"/>
            <a:ext cx="2639912" cy="3989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92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task model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0EB8D4E-6F0F-9746-B527-5C93B7D746F5}"/>
              </a:ext>
            </a:extLst>
          </p:cNvPr>
          <p:cNvGrpSpPr/>
          <p:nvPr/>
        </p:nvGrpSpPr>
        <p:grpSpPr>
          <a:xfrm>
            <a:off x="2843154" y="1909039"/>
            <a:ext cx="2607826" cy="869573"/>
            <a:chOff x="4995466" y="794951"/>
            <a:chExt cx="3477102" cy="1159430"/>
          </a:xfrm>
        </p:grpSpPr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1C0D5144-7236-0C4D-92E0-A6F915200AD2}"/>
                </a:ext>
              </a:extLst>
            </p:cNvPr>
            <p:cNvSpPr/>
            <p:nvPr/>
          </p:nvSpPr>
          <p:spPr>
            <a:xfrm>
              <a:off x="5086845" y="1068478"/>
              <a:ext cx="3385723" cy="885903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dirty="0">
                  <a:latin typeface="Consolas" panose="020B0609020204030204" pitchFamily="49" charset="0"/>
                </a:rPr>
                <a:t>input: “c:\Users\</a:t>
              </a:r>
              <a:r>
                <a:rPr lang="en-US" sz="788" dirty="0" err="1">
                  <a:latin typeface="Consolas" panose="020B0609020204030204" pitchFamily="49" charset="0"/>
                </a:rPr>
                <a:t>bpeng</a:t>
              </a:r>
              <a:r>
                <a:rPr lang="en-US" sz="788" dirty="0">
                  <a:latin typeface="Consolas" panose="020B0609020204030204" pitchFamily="49" charset="0"/>
                </a:rPr>
                <a:t>\Project\f1.fastq”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output: “c:\Users\bpeng1\Project\f1.bam”</a:t>
              </a:r>
            </a:p>
            <a:p>
              <a:r>
                <a:rPr lang="en-US" sz="788" dirty="0" err="1">
                  <a:latin typeface="Consolas" panose="020B0609020204030204" pitchFamily="49" charset="0"/>
                </a:rPr>
                <a:t>sh</a:t>
              </a:r>
              <a:r>
                <a:rPr lang="en-US" sz="788" dirty="0">
                  <a:latin typeface="Consolas" panose="020B0609020204030204" pitchFamily="49" charset="0"/>
                </a:rPr>
                <a:t>: expand=True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    process {_input}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35D5E4-01B1-DE49-9A8E-C8EEF0D15936}"/>
                </a:ext>
              </a:extLst>
            </p:cNvPr>
            <p:cNvSpPr txBox="1"/>
            <p:nvPr/>
          </p:nvSpPr>
          <p:spPr>
            <a:xfrm>
              <a:off x="4995466" y="794951"/>
              <a:ext cx="18620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77e3c2ef7079a236.task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7984E7A-88FE-804B-AE74-8278371CA2D2}"/>
              </a:ext>
            </a:extLst>
          </p:cNvPr>
          <p:cNvGrpSpPr/>
          <p:nvPr/>
        </p:nvGrpSpPr>
        <p:grpSpPr>
          <a:xfrm>
            <a:off x="2777359" y="3041118"/>
            <a:ext cx="2633163" cy="755091"/>
            <a:chOff x="3884222" y="1238310"/>
            <a:chExt cx="3663087" cy="1006788"/>
          </a:xfrm>
        </p:grpSpPr>
        <p:sp>
          <p:nvSpPr>
            <p:cNvPr id="28" name="Flowchart: Alternate Process 18">
              <a:extLst>
                <a:ext uri="{FF2B5EF4-FFF2-40B4-BE49-F238E27FC236}">
                  <a16:creationId xmlns:a16="http://schemas.microsoft.com/office/drawing/2014/main" id="{2BE0AE10-1EE4-554C-A61D-86408646A511}"/>
                </a:ext>
              </a:extLst>
            </p:cNvPr>
            <p:cNvSpPr/>
            <p:nvPr/>
          </p:nvSpPr>
          <p:spPr>
            <a:xfrm>
              <a:off x="4295316" y="1496447"/>
              <a:ext cx="3251993" cy="748651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dirty="0">
                  <a:latin typeface="Consolas" panose="020B0609020204030204" pitchFamily="49" charset="0"/>
                </a:rPr>
                <a:t>input: “/home/</a:t>
              </a:r>
              <a:r>
                <a:rPr lang="en-US" sz="788" dirty="0" err="1">
                  <a:latin typeface="Consolas" panose="020B0609020204030204" pitchFamily="49" charset="0"/>
                </a:rPr>
                <a:t>bpeng</a:t>
              </a:r>
              <a:r>
                <a:rPr lang="en-US" sz="788" dirty="0">
                  <a:latin typeface="Consolas" panose="020B0609020204030204" pitchFamily="49" charset="0"/>
                </a:rPr>
                <a:t>/Project/f1.fastq”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output: “/home/</a:t>
              </a:r>
              <a:r>
                <a:rPr lang="en-US" sz="788" dirty="0" err="1">
                  <a:latin typeface="Consolas" panose="020B0609020204030204" pitchFamily="49" charset="0"/>
                </a:rPr>
                <a:t>bpeng</a:t>
              </a:r>
              <a:r>
                <a:rPr lang="en-US" sz="788" dirty="0">
                  <a:latin typeface="Consolas" panose="020B0609020204030204" pitchFamily="49" charset="0"/>
                </a:rPr>
                <a:t>/Project/f1.bam”</a:t>
              </a:r>
            </a:p>
            <a:p>
              <a:r>
                <a:rPr lang="en-US" sz="788" dirty="0" err="1">
                  <a:latin typeface="Consolas" panose="020B0609020204030204" pitchFamily="49" charset="0"/>
                </a:rPr>
                <a:t>sh</a:t>
              </a:r>
              <a:r>
                <a:rPr lang="en-US" sz="788" dirty="0">
                  <a:latin typeface="Consolas" panose="020B0609020204030204" pitchFamily="49" charset="0"/>
                </a:rPr>
                <a:t>: expand=True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    process {_input}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B19673-94CB-194E-A430-877ABB4AEBA3}"/>
                </a:ext>
              </a:extLst>
            </p:cNvPr>
            <p:cNvSpPr txBox="1"/>
            <p:nvPr/>
          </p:nvSpPr>
          <p:spPr>
            <a:xfrm>
              <a:off x="3884222" y="1238310"/>
              <a:ext cx="19427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77e3c2ef7079a236.task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C51A6B-B251-A14F-9D9C-C753EF12D51B}"/>
              </a:ext>
            </a:extLst>
          </p:cNvPr>
          <p:cNvGrpSpPr/>
          <p:nvPr/>
        </p:nvGrpSpPr>
        <p:grpSpPr>
          <a:xfrm>
            <a:off x="5352813" y="1890220"/>
            <a:ext cx="1281120" cy="811637"/>
            <a:chOff x="4918126" y="824099"/>
            <a:chExt cx="1708160" cy="108218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270C2CE-75B5-E246-8013-A4AFE8278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6999" y="1141116"/>
              <a:ext cx="765164" cy="76516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9F0394-6C81-6F4B-91D4-4F5F78045C6F}"/>
                </a:ext>
              </a:extLst>
            </p:cNvPr>
            <p:cNvSpPr txBox="1"/>
            <p:nvPr/>
          </p:nvSpPr>
          <p:spPr>
            <a:xfrm>
              <a:off x="4918126" y="824099"/>
              <a:ext cx="170816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c:\Project\f1.fastq</a:t>
              </a:r>
              <a:endParaRPr lang="en-US" sz="825" dirty="0"/>
            </a:p>
          </p:txBody>
        </p:sp>
      </p:grpSp>
      <p:sp>
        <p:nvSpPr>
          <p:cNvPr id="34" name="Right Arrow 33">
            <a:extLst>
              <a:ext uri="{FF2B5EF4-FFF2-40B4-BE49-F238E27FC236}">
                <a16:creationId xmlns:a16="http://schemas.microsoft.com/office/drawing/2014/main" id="{E807B02F-43EC-B94F-91CC-BAF1F47AC746}"/>
              </a:ext>
            </a:extLst>
          </p:cNvPr>
          <p:cNvSpPr/>
          <p:nvPr/>
        </p:nvSpPr>
        <p:spPr>
          <a:xfrm rot="5400000">
            <a:off x="4006699" y="2855710"/>
            <a:ext cx="280736" cy="23332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C5241B-3DB5-A64F-8550-B50617DD4B22}"/>
              </a:ext>
            </a:extLst>
          </p:cNvPr>
          <p:cNvGrpSpPr/>
          <p:nvPr/>
        </p:nvGrpSpPr>
        <p:grpSpPr>
          <a:xfrm>
            <a:off x="5352813" y="3028273"/>
            <a:ext cx="1165704" cy="763644"/>
            <a:chOff x="5602982" y="3174932"/>
            <a:chExt cx="1554272" cy="101819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58BF34D-B4F1-E24D-8451-05B9FFE5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0986" y="3446053"/>
              <a:ext cx="747071" cy="74707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6C7C07E-91C0-F340-BFC3-C5147CE825D5}"/>
                </a:ext>
              </a:extLst>
            </p:cNvPr>
            <p:cNvSpPr txBox="1"/>
            <p:nvPr/>
          </p:nvSpPr>
          <p:spPr>
            <a:xfrm>
              <a:off x="5602982" y="3174932"/>
              <a:ext cx="155427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/Project/f1.fastq</a:t>
              </a:r>
              <a:endParaRPr lang="en-US" sz="825" dirty="0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A77A8599-15B1-8343-B185-088BA60C1CCF}"/>
              </a:ext>
            </a:extLst>
          </p:cNvPr>
          <p:cNvSpPr/>
          <p:nvPr/>
        </p:nvSpPr>
        <p:spPr>
          <a:xfrm>
            <a:off x="2894025" y="3965971"/>
            <a:ext cx="5951087" cy="994115"/>
          </a:xfrm>
          <a:prstGeom prst="rect">
            <a:avLst/>
          </a:prstGeom>
          <a:solidFill>
            <a:schemeClr val="tx1">
              <a:lumMod val="20000"/>
              <a:lumOff val="80000"/>
              <a:alpha val="40000"/>
            </a:schemeClr>
          </a:solidFill>
          <a:ln w="12700" cmpd="sng">
            <a:noFill/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33BEF7-46F9-8C4E-BEB7-71FFE3FF0E4C}"/>
              </a:ext>
            </a:extLst>
          </p:cNvPr>
          <p:cNvGrpSpPr/>
          <p:nvPr/>
        </p:nvGrpSpPr>
        <p:grpSpPr>
          <a:xfrm>
            <a:off x="2811375" y="3942112"/>
            <a:ext cx="2640139" cy="951241"/>
            <a:chOff x="3786137" y="927141"/>
            <a:chExt cx="3657024" cy="1268321"/>
          </a:xfrm>
        </p:grpSpPr>
        <p:sp>
          <p:nvSpPr>
            <p:cNvPr id="44" name="Flowchart: Alternate Process 18">
              <a:extLst>
                <a:ext uri="{FF2B5EF4-FFF2-40B4-BE49-F238E27FC236}">
                  <a16:creationId xmlns:a16="http://schemas.microsoft.com/office/drawing/2014/main" id="{06F12F36-EC77-A149-8E2E-7DC3B27929CD}"/>
                </a:ext>
              </a:extLst>
            </p:cNvPr>
            <p:cNvSpPr/>
            <p:nvPr/>
          </p:nvSpPr>
          <p:spPr>
            <a:xfrm>
              <a:off x="4205128" y="1234593"/>
              <a:ext cx="3238033" cy="960869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dirty="0">
                  <a:latin typeface="Consolas" panose="020B0609020204030204" pitchFamily="49" charset="0"/>
                </a:rPr>
                <a:t>#PBS –N </a:t>
              </a:r>
              <a:r>
                <a:rPr lang="is-IS" sz="788" dirty="0"/>
                <a:t>77e3c2ef7079a236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#PBS –l nodes=1:ppn=1:mem=10G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#PBS –l walltime=24:00:00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cd /home/bpeng1/Project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s</a:t>
              </a:r>
              <a:r>
                <a:rPr lang="is-IS" sz="788" dirty="0">
                  <a:latin typeface="Consolas" panose="020B0609020204030204" pitchFamily="49" charset="0"/>
                </a:rPr>
                <a:t>os execute </a:t>
              </a:r>
              <a:r>
                <a:rPr lang="is-IS" sz="788" dirty="0"/>
                <a:t>77e3c2ef7079a236</a:t>
              </a:r>
              <a:endParaRPr lang="en-US" sz="788" dirty="0">
                <a:latin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E9E848E-926D-EA41-A1EE-E2F3E97B0221}"/>
                </a:ext>
              </a:extLst>
            </p:cNvPr>
            <p:cNvSpPr txBox="1"/>
            <p:nvPr/>
          </p:nvSpPr>
          <p:spPr>
            <a:xfrm>
              <a:off x="3786137" y="927141"/>
              <a:ext cx="177456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77e3c2ef7079a236.sh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7" name="Right Arrow 46">
            <a:extLst>
              <a:ext uri="{FF2B5EF4-FFF2-40B4-BE49-F238E27FC236}">
                <a16:creationId xmlns:a16="http://schemas.microsoft.com/office/drawing/2014/main" id="{9488D779-3165-FD49-88D6-0F8212F421C1}"/>
              </a:ext>
            </a:extLst>
          </p:cNvPr>
          <p:cNvSpPr/>
          <p:nvPr/>
        </p:nvSpPr>
        <p:spPr>
          <a:xfrm rot="5400000">
            <a:off x="4058026" y="3829115"/>
            <a:ext cx="231737" cy="244173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A177EEA9-04B3-E04D-9245-E7D94FDCA07E}"/>
              </a:ext>
            </a:extLst>
          </p:cNvPr>
          <p:cNvSpPr/>
          <p:nvPr/>
        </p:nvSpPr>
        <p:spPr>
          <a:xfrm rot="5400000">
            <a:off x="5861808" y="2835224"/>
            <a:ext cx="198404" cy="266461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669FC80-D8B2-634A-B861-7442660BA364}"/>
              </a:ext>
            </a:extLst>
          </p:cNvPr>
          <p:cNvGrpSpPr/>
          <p:nvPr/>
        </p:nvGrpSpPr>
        <p:grpSpPr>
          <a:xfrm>
            <a:off x="7369120" y="3962030"/>
            <a:ext cx="1050288" cy="777151"/>
            <a:chOff x="6907076" y="5326562"/>
            <a:chExt cx="1400383" cy="103620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E1C9AFA-FBEA-7F4C-8367-65733532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2719" y="5633665"/>
              <a:ext cx="729097" cy="7290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59702C5-7DC5-9642-B65F-17B984AC4DA8}"/>
                </a:ext>
              </a:extLst>
            </p:cNvPr>
            <p:cNvSpPr txBox="1"/>
            <p:nvPr/>
          </p:nvSpPr>
          <p:spPr>
            <a:xfrm>
              <a:off x="6907076" y="5326562"/>
              <a:ext cx="140038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/Project/f1.bam</a:t>
              </a:r>
              <a:endParaRPr lang="en-US" sz="825" dirty="0"/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8890529-FFA7-5D44-BB71-8F8D6ED11772}"/>
              </a:ext>
            </a:extLst>
          </p:cNvPr>
          <p:cNvSpPr/>
          <p:nvPr/>
        </p:nvSpPr>
        <p:spPr>
          <a:xfrm>
            <a:off x="5987769" y="4293604"/>
            <a:ext cx="1000078" cy="275626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F3AC1529-C241-DC4F-9631-E529D7F20C60}"/>
              </a:ext>
            </a:extLst>
          </p:cNvPr>
          <p:cNvSpPr/>
          <p:nvPr/>
        </p:nvSpPr>
        <p:spPr>
          <a:xfrm rot="16200000">
            <a:off x="7277456" y="3149452"/>
            <a:ext cx="1146430" cy="273049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8CFACDB-EB58-4740-8F6D-AA8E41D6E4F4}"/>
              </a:ext>
            </a:extLst>
          </p:cNvPr>
          <p:cNvGrpSpPr/>
          <p:nvPr/>
        </p:nvGrpSpPr>
        <p:grpSpPr>
          <a:xfrm>
            <a:off x="7219009" y="1907618"/>
            <a:ext cx="1165704" cy="773180"/>
            <a:chOff x="7053981" y="856073"/>
            <a:chExt cx="1554271" cy="1030906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F6C2385-DA60-9A43-A338-4652DA6F0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1722" y="1154370"/>
              <a:ext cx="732609" cy="73260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8121E73-8443-4C4D-8723-817A08BC40E0}"/>
                </a:ext>
              </a:extLst>
            </p:cNvPr>
            <p:cNvSpPr txBox="1"/>
            <p:nvPr/>
          </p:nvSpPr>
          <p:spPr>
            <a:xfrm>
              <a:off x="7053981" y="856073"/>
              <a:ext cx="15542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c:\Project\f1.bam</a:t>
              </a:r>
              <a:endParaRPr lang="en-US" sz="825" dirty="0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26493113-564E-3644-B798-E5FAD013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565" y="962201"/>
            <a:ext cx="726167" cy="726167"/>
          </a:xfrm>
          <a:prstGeom prst="rect">
            <a:avLst/>
          </a:prstGeom>
        </p:spPr>
      </p:pic>
      <p:sp>
        <p:nvSpPr>
          <p:cNvPr id="99" name="Right Arrow 98">
            <a:extLst>
              <a:ext uri="{FF2B5EF4-FFF2-40B4-BE49-F238E27FC236}">
                <a16:creationId xmlns:a16="http://schemas.microsoft.com/office/drawing/2014/main" id="{ABFA0CD9-1517-0E44-8098-AB1A64BDD758}"/>
              </a:ext>
            </a:extLst>
          </p:cNvPr>
          <p:cNvSpPr/>
          <p:nvPr/>
        </p:nvSpPr>
        <p:spPr>
          <a:xfrm rot="5400000">
            <a:off x="3983200" y="1820212"/>
            <a:ext cx="280736" cy="23332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195A5901-83BC-7748-867D-7D736458B4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740" y="692578"/>
            <a:ext cx="1919043" cy="10394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FFB7A26-D60B-F346-BF29-8E62FD4D143D}"/>
              </a:ext>
            </a:extLst>
          </p:cNvPr>
          <p:cNvGrpSpPr/>
          <p:nvPr/>
        </p:nvGrpSpPr>
        <p:grpSpPr>
          <a:xfrm>
            <a:off x="34084" y="1765165"/>
            <a:ext cx="8976566" cy="3302135"/>
            <a:chOff x="34084" y="1765165"/>
            <a:chExt cx="8976566" cy="3302135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5B56A72-0C99-6841-B8F7-23C59E72446D}"/>
                </a:ext>
              </a:extLst>
            </p:cNvPr>
            <p:cNvGrpSpPr/>
            <p:nvPr/>
          </p:nvGrpSpPr>
          <p:grpSpPr>
            <a:xfrm>
              <a:off x="34084" y="1765165"/>
              <a:ext cx="8976566" cy="3302135"/>
              <a:chOff x="34084" y="1765165"/>
              <a:chExt cx="8976566" cy="3302135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6063371-3137-7C46-9CA4-20673053CCAD}"/>
                  </a:ext>
                </a:extLst>
              </p:cNvPr>
              <p:cNvSpPr/>
              <p:nvPr/>
            </p:nvSpPr>
            <p:spPr>
              <a:xfrm>
                <a:off x="34084" y="3021803"/>
                <a:ext cx="8976566" cy="204549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BF4A7ED2-2D00-8940-94DF-03D74760402A}"/>
                  </a:ext>
                </a:extLst>
              </p:cNvPr>
              <p:cNvGrpSpPr/>
              <p:nvPr/>
            </p:nvGrpSpPr>
            <p:grpSpPr>
              <a:xfrm>
                <a:off x="145172" y="3368406"/>
                <a:ext cx="2028224" cy="1427871"/>
                <a:chOff x="145172" y="3368406"/>
                <a:chExt cx="2028224" cy="1427871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35BFEAC8-C884-FF45-AE52-A2D6A2FA2C85}"/>
                    </a:ext>
                  </a:extLst>
                </p:cNvPr>
                <p:cNvCxnSpPr/>
                <p:nvPr/>
              </p:nvCxnSpPr>
              <p:spPr>
                <a:xfrm>
                  <a:off x="437960" y="3844458"/>
                  <a:ext cx="14284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5850FBE2-FAD3-194C-80F1-54815895F184}"/>
                    </a:ext>
                  </a:extLst>
                </p:cNvPr>
                <p:cNvCxnSpPr>
                  <a:cxnSpLocks/>
                  <a:endCxn id="78" idx="0"/>
                </p:cNvCxnSpPr>
                <p:nvPr/>
              </p:nvCxnSpPr>
              <p:spPr>
                <a:xfrm>
                  <a:off x="437960" y="3844458"/>
                  <a:ext cx="0" cy="3417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A48E7DB-AA5C-B94D-BCFB-DB6364C46D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5725" y="3844458"/>
                  <a:ext cx="388" cy="34995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E00574F-7A95-D641-84A2-244F9C76AFD8}"/>
                    </a:ext>
                  </a:extLst>
                </p:cNvPr>
                <p:cNvCxnSpPr>
                  <a:cxnSpLocks/>
                  <a:stCxn id="86" idx="2"/>
                  <a:endCxn id="79" idx="0"/>
                </p:cNvCxnSpPr>
                <p:nvPr/>
              </p:nvCxnSpPr>
              <p:spPr>
                <a:xfrm flipH="1">
                  <a:off x="1141436" y="3590656"/>
                  <a:ext cx="9057" cy="5955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CD408A5A-B952-C140-8E56-19F05386F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6" r="-6"/>
                <a:stretch/>
              </p:blipFill>
              <p:spPr>
                <a:xfrm>
                  <a:off x="822565" y="3368406"/>
                  <a:ext cx="655855" cy="222250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DD115F07-0902-3E47-A4B3-F7C5C3B99D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172" y="4186168"/>
                  <a:ext cx="585575" cy="585575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27C2F55C-B5CE-D941-9AFB-060F87E55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221" y="4186168"/>
                  <a:ext cx="582430" cy="582430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018F2778-5B97-2A45-B410-FBA86D8C56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1531" y="4194412"/>
                  <a:ext cx="601865" cy="601865"/>
                </a:xfrm>
                <a:prstGeom prst="rect">
                  <a:avLst/>
                </a:prstGeom>
              </p:spPr>
            </p:pic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30A25FB-EEC4-3F41-BDBC-C389FB5B15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1436" y="1765165"/>
                <a:ext cx="9057" cy="15315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7C8D61E3-FC94-B241-9859-34FECA0D4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81611" y="2455313"/>
                <a:ext cx="433074" cy="433074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9886304-2B37-5D4F-A099-19511BFEDF0E}"/>
                </a:ext>
              </a:extLst>
            </p:cNvPr>
            <p:cNvSpPr txBox="1"/>
            <p:nvPr/>
          </p:nvSpPr>
          <p:spPr>
            <a:xfrm>
              <a:off x="1238915" y="2834976"/>
              <a:ext cx="718466" cy="220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3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hosts.yml</a:t>
              </a:r>
              <a:endParaRPr lang="en-US" sz="83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18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2" grpId="0" animBg="1"/>
      <p:bldP spid="47" grpId="0" animBg="1"/>
      <p:bldP spid="48" grpId="0" animBg="1"/>
      <p:bldP spid="53" grpId="0" animBg="1"/>
      <p:bldP spid="55" grpId="0" animBg="1"/>
      <p:bldP spid="9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notebooks for reproducible data analysis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789831-80E3-CD48-82CD-40BF00DDFE8D}"/>
              </a:ext>
            </a:extLst>
          </p:cNvPr>
          <p:cNvGrpSpPr/>
          <p:nvPr/>
        </p:nvGrpSpPr>
        <p:grpSpPr>
          <a:xfrm>
            <a:off x="6014258" y="1409501"/>
            <a:ext cx="3040842" cy="2783761"/>
            <a:chOff x="6014258" y="1409501"/>
            <a:chExt cx="3040842" cy="2783761"/>
          </a:xfrm>
        </p:grpSpPr>
        <p:sp>
          <p:nvSpPr>
            <p:cNvPr id="50" name="Text Placeholder 3">
              <a:extLst>
                <a:ext uri="{FF2B5EF4-FFF2-40B4-BE49-F238E27FC236}">
                  <a16:creationId xmlns:a16="http://schemas.microsoft.com/office/drawing/2014/main" id="{39EF3101-7E4F-0F47-971F-3BCB333C63E6}"/>
                </a:ext>
              </a:extLst>
            </p:cNvPr>
            <p:cNvSpPr txBox="1">
              <a:spLocks/>
            </p:cNvSpPr>
            <p:nvPr/>
          </p:nvSpPr>
          <p:spPr>
            <a:xfrm>
              <a:off x="6014258" y="3194050"/>
              <a:ext cx="3040842" cy="999212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Reusable workflow to analyze new batches of data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Powerful workflow system for the creation of complex workflows</a:t>
              </a:r>
              <a:endParaRPr lang="en-US" sz="120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F11CE42-8DCC-2546-8DEB-A686B3FC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195" y="1409501"/>
              <a:ext cx="2958905" cy="153689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51658BF-308F-3F4B-85BA-6585525E1D16}"/>
              </a:ext>
            </a:extLst>
          </p:cNvPr>
          <p:cNvGrpSpPr/>
          <p:nvPr/>
        </p:nvGrpSpPr>
        <p:grpSpPr>
          <a:xfrm>
            <a:off x="3131358" y="1222057"/>
            <a:ext cx="3040842" cy="2971205"/>
            <a:chOff x="3131358" y="1222057"/>
            <a:chExt cx="3040842" cy="2971205"/>
          </a:xfrm>
        </p:grpSpPr>
        <p:sp>
          <p:nvSpPr>
            <p:cNvPr id="49" name="Text Placeholder 3">
              <a:extLst>
                <a:ext uri="{FF2B5EF4-FFF2-40B4-BE49-F238E27FC236}">
                  <a16:creationId xmlns:a16="http://schemas.microsoft.com/office/drawing/2014/main" id="{79B88491-6291-3B48-A4B0-40888013264D}"/>
                </a:ext>
              </a:extLst>
            </p:cNvPr>
            <p:cNvSpPr txBox="1">
              <a:spLocks/>
            </p:cNvSpPr>
            <p:nvPr/>
          </p:nvSpPr>
          <p:spPr>
            <a:xfrm>
              <a:off x="3131358" y="3194050"/>
              <a:ext cx="3040842" cy="999212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Use container to capture runtime environments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Steps for batch data processing in the same notebook</a:t>
              </a:r>
              <a:endParaRPr lang="en-US" sz="120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E2C8167-CA63-CD43-B787-F6B381A1D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03949" y="1222057"/>
              <a:ext cx="2653747" cy="16227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EA777CD-EB8A-6946-8BBA-A1369C42AEE7}"/>
              </a:ext>
            </a:extLst>
          </p:cNvPr>
          <p:cNvGrpSpPr/>
          <p:nvPr/>
        </p:nvGrpSpPr>
        <p:grpSpPr>
          <a:xfrm>
            <a:off x="164279" y="1160780"/>
            <a:ext cx="2801171" cy="3388082"/>
            <a:chOff x="164279" y="1160780"/>
            <a:chExt cx="2801171" cy="3388082"/>
          </a:xfrm>
        </p:grpSpPr>
        <p:sp>
          <p:nvSpPr>
            <p:cNvPr id="48" name="Text Placeholder 3">
              <a:extLst>
                <a:ext uri="{FF2B5EF4-FFF2-40B4-BE49-F238E27FC236}">
                  <a16:creationId xmlns:a16="http://schemas.microsoft.com/office/drawing/2014/main" id="{4B27A688-7762-1F47-9410-4A69AEEDA414}"/>
                </a:ext>
              </a:extLst>
            </p:cNvPr>
            <p:cNvSpPr txBox="1">
              <a:spLocks/>
            </p:cNvSpPr>
            <p:nvPr/>
          </p:nvSpPr>
          <p:spPr>
            <a:xfrm>
              <a:off x="248458" y="3194050"/>
              <a:ext cx="2553970" cy="1354812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Environment for multi-language interactive data analysis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Notebook with all input and output, revisions and session info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Report from multi-language data analysis</a:t>
              </a:r>
              <a:endParaRPr lang="en-US" sz="120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05A79D0-0ADF-B04C-A782-145806B5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279" y="1160780"/>
              <a:ext cx="2801171" cy="18564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429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049">
            <a:extLst>
              <a:ext uri="{FF2B5EF4-FFF2-40B4-BE49-F238E27FC236}">
                <a16:creationId xmlns:a16="http://schemas.microsoft.com/office/drawing/2014/main" id="{BEBD2116-0C6D-C94D-A4B2-876E02879784}"/>
              </a:ext>
            </a:extLst>
          </p:cNvPr>
          <p:cNvGrpSpPr/>
          <p:nvPr/>
        </p:nvGrpSpPr>
        <p:grpSpPr>
          <a:xfrm>
            <a:off x="2808991" y="1996187"/>
            <a:ext cx="4344040" cy="2531932"/>
            <a:chOff x="2944678" y="1958370"/>
            <a:chExt cx="4344040" cy="25319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450E925-6FF9-C144-B113-83B111ED105E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4678" y="1958370"/>
              <a:ext cx="2039485" cy="96306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D0D0A77-D76C-CF4E-9248-2403C1C252F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97078" y="3073832"/>
              <a:ext cx="3799668" cy="6515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2BB400-90B3-7E40-A663-5D8A27FD18D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4678" y="3253898"/>
              <a:ext cx="495946" cy="811262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8B338C4-944C-B043-8A7A-AB8DABC79F21}"/>
                </a:ext>
              </a:extLst>
            </p:cNvPr>
            <p:cNvCxnSpPr>
              <a:cxnSpLocks/>
              <a:stCxn id="25" idx="2"/>
            </p:cNvCxnSpPr>
            <p:nvPr/>
          </p:nvCxnSpPr>
          <p:spPr bwMode="gray">
            <a:xfrm flipH="1">
              <a:off x="4474011" y="2224607"/>
              <a:ext cx="1229223" cy="184055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9CC3BDF-5E4F-EB4D-A268-373EAA8F9EE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877828" y="2237916"/>
              <a:ext cx="410890" cy="83591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DE75CBF-D73B-2844-888B-22612C8FDE62}"/>
                </a:ext>
              </a:extLst>
            </p:cNvPr>
            <p:cNvCxnSpPr>
              <a:cxnSpLocks/>
              <a:stCxn id="24" idx="3"/>
            </p:cNvCxnSpPr>
            <p:nvPr/>
          </p:nvCxnSpPr>
          <p:spPr bwMode="gray">
            <a:xfrm flipV="1">
              <a:off x="5314331" y="4241464"/>
              <a:ext cx="1481676" cy="24883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DDC5965C-2426-7646-B385-4740C8AE930E}"/>
              </a:ext>
            </a:extLst>
          </p:cNvPr>
          <p:cNvGrpSpPr/>
          <p:nvPr/>
        </p:nvGrpSpPr>
        <p:grpSpPr>
          <a:xfrm>
            <a:off x="2701371" y="2081022"/>
            <a:ext cx="5225919" cy="2719031"/>
            <a:chOff x="2853750" y="1958370"/>
            <a:chExt cx="5225919" cy="2719031"/>
          </a:xfrm>
        </p:grpSpPr>
        <p:grpSp>
          <p:nvGrpSpPr>
            <p:cNvPr id="2053" name="Group 2052">
              <a:extLst>
                <a:ext uri="{FF2B5EF4-FFF2-40B4-BE49-F238E27FC236}">
                  <a16:creationId xmlns:a16="http://schemas.microsoft.com/office/drawing/2014/main" id="{A89D0D2C-4296-B946-ABCC-F235656D4D9B}"/>
                </a:ext>
              </a:extLst>
            </p:cNvPr>
            <p:cNvGrpSpPr/>
            <p:nvPr/>
          </p:nvGrpSpPr>
          <p:grpSpPr>
            <a:xfrm>
              <a:off x="2853750" y="1958370"/>
              <a:ext cx="5225919" cy="2719031"/>
              <a:chOff x="2716145" y="2035943"/>
              <a:chExt cx="5225919" cy="2719031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FA0E3EE9-76B1-A149-9418-1225D3840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7828" y="3354245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75ED8A14-7CB1-0C40-B336-86ACB507B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3594" y="2218677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7AA1DA24-CCD2-F24F-8576-D126E7D11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55144" y="2275691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88525EA4-C7F9-4A4F-88C1-44A5318A6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13554" y="2035943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A6055273-2591-7840-957B-D70E3C853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360918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3415B06D-2F38-404D-9002-10379958A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44678" y="3151324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CB027AEE-E70A-5841-B88C-D94597251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7818" y="261005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1D5DB13D-08FB-C04C-8210-3B6920C57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09954" y="3849010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CEFA340B-B5A6-6544-9C45-4D4D78A14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4024" y="439000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E49E8F82-C62A-D849-A52B-375B62F89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27904" y="2305507"/>
                <a:ext cx="364968" cy="364968"/>
              </a:xfrm>
              <a:prstGeom prst="rect">
                <a:avLst/>
              </a:prstGeom>
            </p:spPr>
          </p:pic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387C4534-AF7C-6E4A-96FB-D1D058CE2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6895" y="3777827"/>
              <a:ext cx="302082" cy="234113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2052" name="Picture 4" descr="Image result for pc man icon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018717" y="2702058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00A1D59-B0C1-0045-9CEC-6A4EDD79B73A}"/>
              </a:ext>
            </a:extLst>
          </p:cNvPr>
          <p:cNvGrpSpPr/>
          <p:nvPr/>
        </p:nvGrpSpPr>
        <p:grpSpPr>
          <a:xfrm>
            <a:off x="308131" y="1154430"/>
            <a:ext cx="1078591" cy="1083486"/>
            <a:chOff x="250192" y="1158599"/>
            <a:chExt cx="1078591" cy="1083486"/>
          </a:xfrm>
        </p:grpSpPr>
        <p:pic>
          <p:nvPicPr>
            <p:cNvPr id="2054" name="Picture 6" descr="Image result for icon lab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0192" y="1158599"/>
              <a:ext cx="613097" cy="50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Image result for icon lab">
              <a:extLst>
                <a:ext uri="{FF2B5EF4-FFF2-40B4-BE49-F238E27FC236}">
                  <a16:creationId xmlns:a16="http://schemas.microsoft.com/office/drawing/2014/main" id="{C7866F7A-462A-BF46-BA1F-DF2254339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8171" y="1497112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Image result for icon lab">
              <a:extLst>
                <a:ext uri="{FF2B5EF4-FFF2-40B4-BE49-F238E27FC236}">
                  <a16:creationId xmlns:a16="http://schemas.microsoft.com/office/drawing/2014/main" id="{0AA9FAB2-72D2-6441-91F8-071B52156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6327" y="1776658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012BD7-CA90-874B-85C2-7EBBF6E310F1}"/>
              </a:ext>
            </a:extLst>
          </p:cNvPr>
          <p:cNvGrpSpPr/>
          <p:nvPr/>
        </p:nvGrpSpPr>
        <p:grpSpPr>
          <a:xfrm>
            <a:off x="7080574" y="3137086"/>
            <a:ext cx="1615035" cy="1501369"/>
            <a:chOff x="6257037" y="3187241"/>
            <a:chExt cx="1615035" cy="150136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6726C5C-C2E7-6C4E-A35A-0A4D2B24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D164156-17D0-3C48-B925-7370816D7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3B5E00C-5F04-1E48-8E45-A3E57B433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28C54C-FFEF-C043-AA3F-7DED0D857D62}"/>
              </a:ext>
            </a:extLst>
          </p:cNvPr>
          <p:cNvGrpSpPr/>
          <p:nvPr/>
        </p:nvGrpSpPr>
        <p:grpSpPr>
          <a:xfrm>
            <a:off x="3299064" y="4104974"/>
            <a:ext cx="2015267" cy="770656"/>
            <a:chOff x="3299064" y="4104974"/>
            <a:chExt cx="2015267" cy="770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D63C11F-7327-8640-B402-4FB01B726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5386033-5647-7549-AF60-B70F895FC780}"/>
              </a:ext>
            </a:extLst>
          </p:cNvPr>
          <p:cNvGrpSpPr/>
          <p:nvPr/>
        </p:nvGrpSpPr>
        <p:grpSpPr>
          <a:xfrm>
            <a:off x="1712350" y="1041802"/>
            <a:ext cx="2123150" cy="1103956"/>
            <a:chOff x="1434341" y="1056226"/>
            <a:chExt cx="2123150" cy="110395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31605" y="1056226"/>
              <a:ext cx="1525886" cy="1103956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564C1DC-9516-584E-B32E-A0EFF5F6C1C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434341" y="1590831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A2C65F-E5DB-124E-AC21-14C921095C84}"/>
              </a:ext>
            </a:extLst>
          </p:cNvPr>
          <p:cNvGrpSpPr/>
          <p:nvPr/>
        </p:nvGrpSpPr>
        <p:grpSpPr>
          <a:xfrm>
            <a:off x="3916144" y="867399"/>
            <a:ext cx="4031704" cy="1582559"/>
            <a:chOff x="3916144" y="867399"/>
            <a:chExt cx="4031704" cy="15825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728A8DA-B5D1-FC40-B614-C7FA2290CEB6}"/>
                </a:ext>
              </a:extLst>
            </p:cNvPr>
            <p:cNvGrpSpPr/>
            <p:nvPr/>
          </p:nvGrpSpPr>
          <p:grpSpPr>
            <a:xfrm>
              <a:off x="4984163" y="867399"/>
              <a:ext cx="2963685" cy="1582559"/>
              <a:chOff x="4021291" y="881072"/>
              <a:chExt cx="2963685" cy="158255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29097" y="1089685"/>
                <a:ext cx="1455879" cy="137394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21291" y="881072"/>
                <a:ext cx="1438142" cy="1357208"/>
              </a:xfrm>
              <a:prstGeom prst="rect">
                <a:avLst/>
              </a:prstGeom>
            </p:spPr>
          </p:pic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7553EAD-93EB-014D-B91D-C0ACAD05CA9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916144" y="1546003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6" name="Group 2055">
            <a:extLst>
              <a:ext uri="{FF2B5EF4-FFF2-40B4-BE49-F238E27FC236}">
                <a16:creationId xmlns:a16="http://schemas.microsoft.com/office/drawing/2014/main" id="{7B5913EB-A90F-894F-BA6F-8AB54188DDFF}"/>
              </a:ext>
            </a:extLst>
          </p:cNvPr>
          <p:cNvGrpSpPr/>
          <p:nvPr/>
        </p:nvGrpSpPr>
        <p:grpSpPr>
          <a:xfrm>
            <a:off x="2571276" y="2025098"/>
            <a:ext cx="5375207" cy="2849102"/>
            <a:chOff x="7167881" y="207540"/>
            <a:chExt cx="5375207" cy="2849102"/>
          </a:xfrm>
        </p:grpSpPr>
        <p:grpSp>
          <p:nvGrpSpPr>
            <p:cNvPr id="2051" name="Group 2050">
              <a:extLst>
                <a:ext uri="{FF2B5EF4-FFF2-40B4-BE49-F238E27FC236}">
                  <a16:creationId xmlns:a16="http://schemas.microsoft.com/office/drawing/2014/main" id="{0CC9AD05-6F43-504F-81DF-A880B2130417}"/>
                </a:ext>
              </a:extLst>
            </p:cNvPr>
            <p:cNvGrpSpPr/>
            <p:nvPr/>
          </p:nvGrpSpPr>
          <p:grpSpPr>
            <a:xfrm>
              <a:off x="7167881" y="207540"/>
              <a:ext cx="5375207" cy="2849102"/>
              <a:chOff x="2601369" y="1831463"/>
              <a:chExt cx="5375207" cy="2849102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468999A3-B499-4048-9ABE-8397FADF4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80426" y="1831463"/>
                <a:ext cx="597520" cy="597520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728D24E0-0EE4-8048-97AA-18521EC560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79056" y="2099421"/>
                <a:ext cx="597520" cy="597520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C5CAA324-1D5A-6846-BDE7-D4EB8B3413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84110" y="2029269"/>
                <a:ext cx="597520" cy="597520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A73C0B9A-0CAE-9045-B31D-C0300B5B4D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27806" y="3510902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A38E2FFB-2053-2E4F-82DF-3568328C7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01369" y="3562974"/>
                <a:ext cx="302082" cy="234113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4D300687-6730-4D4F-B8AF-4DEEFDC8CD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56339" y="305303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0A08FC72-5B1F-BC42-B5B8-F4F6FC3107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29902" y="3105110"/>
                <a:ext cx="302082" cy="234113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53B98DF1-D68B-CF4F-8DC3-718CB1D31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2521627"/>
                <a:ext cx="353966" cy="333884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73821BD8-D4B0-474C-8626-5D935A4C3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17744" y="3651025"/>
                <a:ext cx="353966" cy="333884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D1E1353C-CB6B-4B4B-855D-91C7168830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22174" y="3629145"/>
                <a:ext cx="222928" cy="222928"/>
              </a:xfrm>
              <a:prstGeom prst="rect">
                <a:avLst/>
              </a:pr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9BD19194-2330-EF44-9078-569D20E65D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52528" y="377782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A41F9281-011F-C242-AD1B-0C1D4DC18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37752" y="3731612"/>
                <a:ext cx="302082" cy="234113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3D7071D1-9145-9A42-821A-06031CA577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81630" y="3180306"/>
                <a:ext cx="597520" cy="597520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BF294BD9-73C3-FC42-BAEC-2DF250B9D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95683" y="4312844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C4888232-5416-0F41-83A3-2915EA6151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51463" y="4360977"/>
                <a:ext cx="617316" cy="255292"/>
              </a:xfrm>
              <a:prstGeom prst="rect">
                <a:avLst/>
              </a:pr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C651266A-2070-3344-BD20-33BA11F54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1113" y="430781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9CFD51B9-F8A4-8242-8C9B-E1392ACF8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05711" y="4362800"/>
                <a:ext cx="337560" cy="303315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1116B681-ACC1-C34E-B05B-920D7C37F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52502" y="2293254"/>
                <a:ext cx="337560" cy="303315"/>
              </a:xfrm>
              <a:prstGeom prst="rect">
                <a:avLst/>
              </a:pr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3D5CA1DA-054A-8D46-A68D-A71F790D4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1671" y="3824041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F934B2F6-93F0-4141-BEF5-F39E68FB99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16122" y="2182547"/>
                <a:ext cx="328024" cy="328024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491F20DC-C3A1-9D4C-819E-FA8B3E767A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25800" y="2119949"/>
                <a:ext cx="286434" cy="296380"/>
              </a:xfrm>
              <a:prstGeom prst="rect">
                <a:avLst/>
              </a:prstGeom>
            </p:spPr>
          </p:pic>
        </p:grp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688CFB9C-34B5-A143-9886-167DC71C3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2620" y="820708"/>
              <a:ext cx="222928" cy="2229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57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426471" y="1031509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we are and what we do</a:t>
            </a:r>
            <a:br>
              <a:rPr lang="en-US" dirty="0"/>
            </a:b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3" name="SmartArt Placeholder 2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24" name="SmartArt Placeholder 23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25" name="SmartArt Placeholder 2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26" name="SmartArt Placeholder 25"/>
          <p:cNvSpPr>
            <a:spLocks noGrp="1"/>
          </p:cNvSpPr>
          <p:nvPr>
            <p:ph type="dgm" sz="quarter" idx="19"/>
          </p:nvPr>
        </p:nvSpPr>
        <p:spPr/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B83354-7FAA-0741-A41B-3DF92DA9B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70" y="1084213"/>
            <a:ext cx="4028846" cy="22677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FFF0DA-ED16-6C4B-B56D-87E1B0CDC60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553" y="927745"/>
            <a:ext cx="1932509" cy="18871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87C3A7-F1F2-BE45-9554-76FA49FF5FD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000" y="2581197"/>
            <a:ext cx="4118785" cy="2444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D75449-4EBA-5241-AE3D-4209C1F938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6825" y="1310898"/>
            <a:ext cx="5825360" cy="349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8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2052" name="Picture 4" descr="Image result for pc man icon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018717" y="2702058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00A1D59-B0C1-0045-9CEC-6A4EDD79B73A}"/>
              </a:ext>
            </a:extLst>
          </p:cNvPr>
          <p:cNvGrpSpPr/>
          <p:nvPr/>
        </p:nvGrpSpPr>
        <p:grpSpPr>
          <a:xfrm>
            <a:off x="308131" y="1154430"/>
            <a:ext cx="1078591" cy="1083486"/>
            <a:chOff x="250192" y="1158599"/>
            <a:chExt cx="1078591" cy="1083486"/>
          </a:xfrm>
        </p:grpSpPr>
        <p:pic>
          <p:nvPicPr>
            <p:cNvPr id="2054" name="Picture 6" descr="Image result for icon lab"/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0192" y="1158599"/>
              <a:ext cx="613097" cy="50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Image result for icon lab">
              <a:extLst>
                <a:ext uri="{FF2B5EF4-FFF2-40B4-BE49-F238E27FC236}">
                  <a16:creationId xmlns:a16="http://schemas.microsoft.com/office/drawing/2014/main" id="{C7866F7A-462A-BF46-BA1F-DF2254339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8171" y="1497112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Image result for icon lab">
              <a:extLst>
                <a:ext uri="{FF2B5EF4-FFF2-40B4-BE49-F238E27FC236}">
                  <a16:creationId xmlns:a16="http://schemas.microsoft.com/office/drawing/2014/main" id="{0AA9FAB2-72D2-6441-91F8-071B52156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6327" y="1776658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012BD7-CA90-874B-85C2-7EBBF6E310F1}"/>
              </a:ext>
            </a:extLst>
          </p:cNvPr>
          <p:cNvGrpSpPr/>
          <p:nvPr/>
        </p:nvGrpSpPr>
        <p:grpSpPr>
          <a:xfrm>
            <a:off x="7080574" y="3137086"/>
            <a:ext cx="1615035" cy="1501369"/>
            <a:chOff x="6257037" y="3187241"/>
            <a:chExt cx="1615035" cy="150136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6726C5C-C2E7-6C4E-A35A-0A4D2B24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D164156-17D0-3C48-B925-7370816D7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3B5E00C-5F04-1E48-8E45-A3E57B433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28C54C-FFEF-C043-AA3F-7DED0D857D62}"/>
              </a:ext>
            </a:extLst>
          </p:cNvPr>
          <p:cNvGrpSpPr/>
          <p:nvPr/>
        </p:nvGrpSpPr>
        <p:grpSpPr>
          <a:xfrm>
            <a:off x="3299064" y="4104974"/>
            <a:ext cx="2015267" cy="770656"/>
            <a:chOff x="3299064" y="4104974"/>
            <a:chExt cx="2015267" cy="770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D63C11F-7327-8640-B402-4FB01B726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5386033-5647-7549-AF60-B70F895FC780}"/>
              </a:ext>
            </a:extLst>
          </p:cNvPr>
          <p:cNvGrpSpPr/>
          <p:nvPr/>
        </p:nvGrpSpPr>
        <p:grpSpPr>
          <a:xfrm>
            <a:off x="1712350" y="1041802"/>
            <a:ext cx="2123150" cy="1103956"/>
            <a:chOff x="1434341" y="1056226"/>
            <a:chExt cx="2123150" cy="110395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31605" y="1056226"/>
              <a:ext cx="1525886" cy="1103956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564C1DC-9516-584E-B32E-A0EFF5F6C1C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434341" y="1590831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A2C65F-E5DB-124E-AC21-14C921095C84}"/>
              </a:ext>
            </a:extLst>
          </p:cNvPr>
          <p:cNvGrpSpPr/>
          <p:nvPr/>
        </p:nvGrpSpPr>
        <p:grpSpPr>
          <a:xfrm>
            <a:off x="3916144" y="867399"/>
            <a:ext cx="4031704" cy="1582559"/>
            <a:chOff x="3916144" y="867399"/>
            <a:chExt cx="4031704" cy="15825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728A8DA-B5D1-FC40-B614-C7FA2290CEB6}"/>
                </a:ext>
              </a:extLst>
            </p:cNvPr>
            <p:cNvGrpSpPr/>
            <p:nvPr/>
          </p:nvGrpSpPr>
          <p:grpSpPr>
            <a:xfrm>
              <a:off x="4984163" y="867399"/>
              <a:ext cx="2963685" cy="1582559"/>
              <a:chOff x="4021291" y="881072"/>
              <a:chExt cx="2963685" cy="158255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29097" y="1089685"/>
                <a:ext cx="1455879" cy="137394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21291" y="881072"/>
                <a:ext cx="1438142" cy="1357208"/>
              </a:xfrm>
              <a:prstGeom prst="rect">
                <a:avLst/>
              </a:prstGeom>
            </p:spPr>
          </p:pic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7553EAD-93EB-014D-B91D-C0ACAD05CA9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916144" y="1546003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E422E9A-0FFB-2A46-B484-409FE5327BCE}"/>
              </a:ext>
            </a:extLst>
          </p:cNvPr>
          <p:cNvGrpSpPr/>
          <p:nvPr/>
        </p:nvGrpSpPr>
        <p:grpSpPr>
          <a:xfrm>
            <a:off x="3616657" y="2237916"/>
            <a:ext cx="1362935" cy="1152494"/>
            <a:chOff x="3616657" y="2237916"/>
            <a:chExt cx="1362935" cy="1152494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F8DF31B2-D0D8-614C-A077-C8A5F6DCD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3844" y="2679183"/>
              <a:ext cx="711227" cy="711227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34A119FB-FBD3-8442-833E-6AA6118BE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16657" y="2237916"/>
              <a:ext cx="1035697" cy="445168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A5AB681-B961-CB49-A7D1-55B410535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10550" y="2262213"/>
              <a:ext cx="469042" cy="4398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3D275E8-0144-7843-B155-2BCAE84A701B}"/>
              </a:ext>
            </a:extLst>
          </p:cNvPr>
          <p:cNvGrpSpPr/>
          <p:nvPr/>
        </p:nvGrpSpPr>
        <p:grpSpPr>
          <a:xfrm>
            <a:off x="2901950" y="2089150"/>
            <a:ext cx="4066405" cy="2015824"/>
            <a:chOff x="2901950" y="2089150"/>
            <a:chExt cx="4066405" cy="2015824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A8D9F4D8-741B-5144-B937-6A4B7878CD62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01950" y="3034796"/>
              <a:ext cx="933234" cy="19444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F201588B-9D6E-9646-BC34-9EB82D53AE76}"/>
                </a:ext>
              </a:extLst>
            </p:cNvPr>
            <p:cNvCxnSpPr>
              <a:cxnSpLocks/>
              <a:endCxn id="28" idx="0"/>
            </p:cNvCxnSpPr>
            <p:nvPr/>
          </p:nvCxnSpPr>
          <p:spPr bwMode="gray">
            <a:xfrm flipH="1">
              <a:off x="4301472" y="3421935"/>
              <a:ext cx="87985" cy="6830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4798C9DC-C468-BB4D-B825-6A4E401E27E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4976823" y="3229244"/>
              <a:ext cx="1991532" cy="61906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43FAAA-5259-714A-94ED-C47D929B5541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4860947" y="2089150"/>
              <a:ext cx="993753" cy="77312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663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Status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7E25BC-72D9-3B46-B51A-3EA258CE1835}"/>
              </a:ext>
            </a:extLst>
          </p:cNvPr>
          <p:cNvGrpSpPr/>
          <p:nvPr/>
        </p:nvGrpSpPr>
        <p:grpSpPr>
          <a:xfrm>
            <a:off x="210763" y="1100594"/>
            <a:ext cx="2720228" cy="423584"/>
            <a:chOff x="2258529" y="1102842"/>
            <a:chExt cx="2720228" cy="423584"/>
          </a:xfrm>
        </p:grpSpPr>
        <p:sp>
          <p:nvSpPr>
            <p:cNvPr id="65" name="TextBox 11">
              <a:extLst>
                <a:ext uri="{FF2B5EF4-FFF2-40B4-BE49-F238E27FC236}">
                  <a16:creationId xmlns:a16="http://schemas.microsoft.com/office/drawing/2014/main" id="{5CECBD12-7EF1-B940-A20E-5D26DD67E3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3700" y="1207181"/>
              <a:ext cx="23150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vatlab.github.io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SoS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id="{D3607C2B-D8CD-6A4F-A81E-097BF0472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529" y="1102842"/>
              <a:ext cx="423584" cy="423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147F51-D702-4749-9ECC-F87DC4CE98C8}"/>
              </a:ext>
            </a:extLst>
          </p:cNvPr>
          <p:cNvGrpSpPr/>
          <p:nvPr/>
        </p:nvGrpSpPr>
        <p:grpSpPr>
          <a:xfrm>
            <a:off x="3505949" y="1078442"/>
            <a:ext cx="2671552" cy="534188"/>
            <a:chOff x="5666833" y="1025659"/>
            <a:chExt cx="2671552" cy="534188"/>
          </a:xfrm>
        </p:grpSpPr>
        <p:pic>
          <p:nvPicPr>
            <p:cNvPr id="71" name="Picture 17">
              <a:extLst>
                <a:ext uri="{FF2B5EF4-FFF2-40B4-BE49-F238E27FC236}">
                  <a16:creationId xmlns:a16="http://schemas.microsoft.com/office/drawing/2014/main" id="{A9627DCD-7FF0-F34A-A33A-E8EE5C05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6833" y="1025659"/>
              <a:ext cx="564162" cy="534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TextBox 170">
              <a:extLst>
                <a:ext uri="{FF2B5EF4-FFF2-40B4-BE49-F238E27FC236}">
                  <a16:creationId xmlns:a16="http://schemas.microsoft.com/office/drawing/2014/main" id="{5F9BF6AE-A6E4-0B4C-A6A7-738980AEB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4086" y="1149737"/>
              <a:ext cx="21242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github.com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460871-B98B-F54E-B037-72C9CEB87D87}"/>
              </a:ext>
            </a:extLst>
          </p:cNvPr>
          <p:cNvGrpSpPr/>
          <p:nvPr/>
        </p:nvGrpSpPr>
        <p:grpSpPr>
          <a:xfrm>
            <a:off x="283138" y="4634625"/>
            <a:ext cx="8171551" cy="359881"/>
            <a:chOff x="283138" y="4634625"/>
            <a:chExt cx="8171551" cy="359881"/>
          </a:xfrm>
        </p:grpSpPr>
        <p:sp>
          <p:nvSpPr>
            <p:cNvPr id="67" name="Rectangle 13">
              <a:extLst>
                <a:ext uri="{FF2B5EF4-FFF2-40B4-BE49-F238E27FC236}">
                  <a16:creationId xmlns:a16="http://schemas.microsoft.com/office/drawing/2014/main" id="{07E2237D-71A6-8D40-B4DA-ABAAE664E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1235" y="4643404"/>
              <a:ext cx="2313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vatlab.github.io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/blog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68" name="Picture 14">
              <a:extLst>
                <a:ext uri="{FF2B5EF4-FFF2-40B4-BE49-F238E27FC236}">
                  <a16:creationId xmlns:a16="http://schemas.microsoft.com/office/drawing/2014/main" id="{C8745EB6-E1D9-0048-BBD3-6E25F94C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9068" y="4642063"/>
              <a:ext cx="353518" cy="35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6196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16">
              <a:extLst>
                <a:ext uri="{FF2B5EF4-FFF2-40B4-BE49-F238E27FC236}">
                  <a16:creationId xmlns:a16="http://schemas.microsoft.com/office/drawing/2014/main" id="{B515CA49-B545-874F-99D1-77316F390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138" y="4662632"/>
              <a:ext cx="275866" cy="275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Rectangle 168">
              <a:extLst>
                <a:ext uri="{FF2B5EF4-FFF2-40B4-BE49-F238E27FC236}">
                  <a16:creationId xmlns:a16="http://schemas.microsoft.com/office/drawing/2014/main" id="{BB4C7A94-33EA-EA4F-86E0-05855D54C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934" y="4634625"/>
              <a:ext cx="216597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bpeng@mdanderson.org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73" name="Picture 18">
              <a:extLst>
                <a:ext uri="{FF2B5EF4-FFF2-40B4-BE49-F238E27FC236}">
                  <a16:creationId xmlns:a16="http://schemas.microsoft.com/office/drawing/2014/main" id="{AEFB397E-FB3A-C34A-AC37-F2CC6D82B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858" y="4644223"/>
              <a:ext cx="326186" cy="32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54117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172">
              <a:extLst>
                <a:ext uri="{FF2B5EF4-FFF2-40B4-BE49-F238E27FC236}">
                  <a16:creationId xmlns:a16="http://schemas.microsoft.com/office/drawing/2014/main" id="{4CF7908C-ACCA-E34E-ACBB-5660590575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5309" y="4653427"/>
              <a:ext cx="13805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ScriptOfScripts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807BFB2-82BF-3640-8501-D6352A41938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1669" y="1166894"/>
            <a:ext cx="357284" cy="35728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E818172-C601-D44F-BCC3-78636D1AD821}"/>
              </a:ext>
            </a:extLst>
          </p:cNvPr>
          <p:cNvGrpSpPr/>
          <p:nvPr/>
        </p:nvGrpSpPr>
        <p:grpSpPr>
          <a:xfrm>
            <a:off x="210763" y="2508561"/>
            <a:ext cx="8505807" cy="2016936"/>
            <a:chOff x="210763" y="3062769"/>
            <a:chExt cx="8505807" cy="2016936"/>
          </a:xfrm>
        </p:grpSpPr>
        <p:sp>
          <p:nvSpPr>
            <p:cNvPr id="39" name="Rectangle 143">
              <a:extLst>
                <a:ext uri="{FF2B5EF4-FFF2-40B4-BE49-F238E27FC236}">
                  <a16:creationId xmlns:a16="http://schemas.microsoft.com/office/drawing/2014/main" id="{4C9BBC4C-8522-3C48-954F-A9AA0C309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60" y="3836411"/>
              <a:ext cx="109537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Browser: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C26352B-F9A3-2944-A624-7091E2691390}"/>
                </a:ext>
              </a:extLst>
            </p:cNvPr>
            <p:cNvGrpSpPr/>
            <p:nvPr/>
          </p:nvGrpSpPr>
          <p:grpSpPr>
            <a:xfrm>
              <a:off x="1648342" y="3062769"/>
              <a:ext cx="5433174" cy="391836"/>
              <a:chOff x="1646720" y="1749485"/>
              <a:chExt cx="5433174" cy="391836"/>
            </a:xfrm>
          </p:grpSpPr>
          <p:pic>
            <p:nvPicPr>
              <p:cNvPr id="37" name="Picture 15">
                <a:extLst>
                  <a:ext uri="{FF2B5EF4-FFF2-40B4-BE49-F238E27FC236}">
                    <a16:creationId xmlns:a16="http://schemas.microsoft.com/office/drawing/2014/main" id="{04EB65E5-9F3A-C64E-B2F3-1A77C997E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0753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Picture 14">
                <a:extLst>
                  <a:ext uri="{FF2B5EF4-FFF2-40B4-BE49-F238E27FC236}">
                    <a16:creationId xmlns:a16="http://schemas.microsoft.com/office/drawing/2014/main" id="{A58F548C-147D-404F-B784-3257730F9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6720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A88EDC17-8E19-8746-AFC2-3FB9A9BF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0163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17">
                <a:extLst>
                  <a:ext uri="{FF2B5EF4-FFF2-40B4-BE49-F238E27FC236}">
                    <a16:creationId xmlns:a16="http://schemas.microsoft.com/office/drawing/2014/main" id="{88881E00-C034-C942-9E70-3384D15E6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4671" y="177556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18">
                <a:extLst>
                  <a:ext uri="{FF2B5EF4-FFF2-40B4-BE49-F238E27FC236}">
                    <a16:creationId xmlns:a16="http://schemas.microsoft.com/office/drawing/2014/main" id="{5148BE87-3E52-674C-9850-DD89238B50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7521" y="1762369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Picture 19">
                <a:extLst>
                  <a:ext uri="{FF2B5EF4-FFF2-40B4-BE49-F238E27FC236}">
                    <a16:creationId xmlns:a16="http://schemas.microsoft.com/office/drawing/2014/main" id="{655D5E76-4C38-3947-88E0-89123EECF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0828" y="1765370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20">
                <a:extLst>
                  <a:ext uri="{FF2B5EF4-FFF2-40B4-BE49-F238E27FC236}">
                    <a16:creationId xmlns:a16="http://schemas.microsoft.com/office/drawing/2014/main" id="{FEDEAD9C-E39B-CE44-A4F4-4D7BEA3227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5760" y="1753164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21">
                <a:extLst>
                  <a:ext uri="{FF2B5EF4-FFF2-40B4-BE49-F238E27FC236}">
                    <a16:creationId xmlns:a16="http://schemas.microsoft.com/office/drawing/2014/main" id="{891C597F-2AAC-2D42-8302-D737EC9FF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0268" y="1762369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22">
                <a:extLst>
                  <a:ext uri="{FF2B5EF4-FFF2-40B4-BE49-F238E27FC236}">
                    <a16:creationId xmlns:a16="http://schemas.microsoft.com/office/drawing/2014/main" id="{49B1E78F-9436-4841-A18A-709BF8B3F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0922" y="1749485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23">
                <a:extLst>
                  <a:ext uri="{FF2B5EF4-FFF2-40B4-BE49-F238E27FC236}">
                    <a16:creationId xmlns:a16="http://schemas.microsoft.com/office/drawing/2014/main" id="{E499B5BD-6DF9-6C47-8003-CB8171309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2528" y="1765370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24">
                <a:extLst>
                  <a:ext uri="{FF2B5EF4-FFF2-40B4-BE49-F238E27FC236}">
                    <a16:creationId xmlns:a16="http://schemas.microsoft.com/office/drawing/2014/main" id="{CB675297-FE84-A04A-B55B-6D740DAFDE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4134" y="177199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2" name="Rectangle 143">
              <a:extLst>
                <a:ext uri="{FF2B5EF4-FFF2-40B4-BE49-F238E27FC236}">
                  <a16:creationId xmlns:a16="http://schemas.microsoft.com/office/drawing/2014/main" id="{5CF24811-0CF3-DC4A-913C-C30E2745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763" y="3088845"/>
              <a:ext cx="13343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Languages: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1B55326-F543-F842-B107-3DD1EEF09885}"/>
                </a:ext>
              </a:extLst>
            </p:cNvPr>
            <p:cNvGrpSpPr/>
            <p:nvPr/>
          </p:nvGrpSpPr>
          <p:grpSpPr>
            <a:xfrm>
              <a:off x="6661802" y="3725848"/>
              <a:ext cx="2054768" cy="524987"/>
              <a:chOff x="6253271" y="2506482"/>
              <a:chExt cx="2054768" cy="524987"/>
            </a:xfrm>
          </p:grpSpPr>
          <p:pic>
            <p:nvPicPr>
              <p:cNvPr id="77" name="Picture 7">
                <a:extLst>
                  <a:ext uri="{FF2B5EF4-FFF2-40B4-BE49-F238E27FC236}">
                    <a16:creationId xmlns:a16="http://schemas.microsoft.com/office/drawing/2014/main" id="{E05FA65F-8A96-6E46-90A9-34E9A549E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8211" y="2585559"/>
                <a:ext cx="394922" cy="3949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" name="Picture 12">
                <a:extLst>
                  <a:ext uri="{FF2B5EF4-FFF2-40B4-BE49-F238E27FC236}">
                    <a16:creationId xmlns:a16="http://schemas.microsoft.com/office/drawing/2014/main" id="{AB8F9915-3EFE-C348-8AA9-0DCB8EFF9E13}"/>
                  </a:ext>
                </a:extLst>
              </p:cNvPr>
              <p:cNvPicPr>
                <a:picLocks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8152" y="2506482"/>
                <a:ext cx="939887" cy="524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" name="Picture 6">
                <a:extLst>
                  <a:ext uri="{FF2B5EF4-FFF2-40B4-BE49-F238E27FC236}">
                    <a16:creationId xmlns:a16="http://schemas.microsoft.com/office/drawing/2014/main" id="{75DA7ADD-785E-A84B-AE50-94F869861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3271" y="2591411"/>
                <a:ext cx="389070" cy="4400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0" name="Picture 8">
              <a:extLst>
                <a:ext uri="{FF2B5EF4-FFF2-40B4-BE49-F238E27FC236}">
                  <a16:creationId xmlns:a16="http://schemas.microsoft.com/office/drawing/2014/main" id="{CAB09426-CE35-C140-8D5A-2612F4C973EE}"/>
                </a:ext>
              </a:extLst>
            </p:cNvPr>
            <p:cNvPicPr>
              <a:picLocks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285" y="3810777"/>
              <a:ext cx="1131587" cy="380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10">
              <a:extLst>
                <a:ext uri="{FF2B5EF4-FFF2-40B4-BE49-F238E27FC236}">
                  <a16:creationId xmlns:a16="http://schemas.microsoft.com/office/drawing/2014/main" id="{F62D4DBF-4156-474D-961B-7B7963D81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2729" y="4492995"/>
              <a:ext cx="586709" cy="586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Rectangle 143">
              <a:extLst>
                <a:ext uri="{FF2B5EF4-FFF2-40B4-BE49-F238E27FC236}">
                  <a16:creationId xmlns:a16="http://schemas.microsoft.com/office/drawing/2014/main" id="{AD84D7AC-5CBC-8D4C-8D01-80858707A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2560" y="3836412"/>
              <a:ext cx="6826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OS: </a:t>
              </a:r>
            </a:p>
          </p:txBody>
        </p:sp>
        <p:sp>
          <p:nvSpPr>
            <p:cNvPr id="83" name="Rectangle 143">
              <a:extLst>
                <a:ext uri="{FF2B5EF4-FFF2-40B4-BE49-F238E27FC236}">
                  <a16:creationId xmlns:a16="http://schemas.microsoft.com/office/drawing/2014/main" id="{9D1881A8-4345-504D-A4D6-0C4F7E58A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544" y="3864726"/>
              <a:ext cx="109378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 err="1">
                  <a:latin typeface="+mj-lt"/>
                  <a:ea typeface="ＭＳ Ｐゴシック" charset="0"/>
                  <a:cs typeface="ＭＳ Ｐゴシック" charset="0"/>
                </a:rPr>
                <a:t>Jupyter</a:t>
              </a: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:</a:t>
              </a:r>
            </a:p>
          </p:txBody>
        </p:sp>
        <p:sp>
          <p:nvSpPr>
            <p:cNvPr id="84" name="Rectangle 143">
              <a:extLst>
                <a:ext uri="{FF2B5EF4-FFF2-40B4-BE49-F238E27FC236}">
                  <a16:creationId xmlns:a16="http://schemas.microsoft.com/office/drawing/2014/main" id="{7B8C7E54-B02B-9D47-AD1C-A33F16B16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793" y="4632462"/>
              <a:ext cx="12255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Container:</a:t>
              </a:r>
            </a:p>
          </p:txBody>
        </p:sp>
        <p:sp>
          <p:nvSpPr>
            <p:cNvPr id="88" name="Rectangle 143">
              <a:extLst>
                <a:ext uri="{FF2B5EF4-FFF2-40B4-BE49-F238E27FC236}">
                  <a16:creationId xmlns:a16="http://schemas.microsoft.com/office/drawing/2014/main" id="{4AC7C1F7-3335-7C4C-8A3A-05A0F6E01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46" y="4583098"/>
              <a:ext cx="14319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Task queue: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3B5858-14C6-E945-8ED7-D9F0B991CF09}"/>
                </a:ext>
              </a:extLst>
            </p:cNvPr>
            <p:cNvGrpSpPr/>
            <p:nvPr/>
          </p:nvGrpSpPr>
          <p:grpSpPr>
            <a:xfrm>
              <a:off x="1625854" y="3816457"/>
              <a:ext cx="1020868" cy="365760"/>
              <a:chOff x="1603712" y="2608589"/>
              <a:chExt cx="1020868" cy="365760"/>
            </a:xfrm>
          </p:grpSpPr>
          <p:pic>
            <p:nvPicPr>
              <p:cNvPr id="38" name="Picture 9">
                <a:extLst>
                  <a:ext uri="{FF2B5EF4-FFF2-40B4-BE49-F238E27FC236}">
                    <a16:creationId xmlns:a16="http://schemas.microsoft.com/office/drawing/2014/main" id="{1243BC69-320E-4A48-9FE4-E5B1476E5800}"/>
                  </a:ext>
                </a:extLst>
              </p:cNvPr>
              <p:cNvPicPr>
                <a:picLocks/>
              </p:cNvPicPr>
              <p:nvPr/>
            </p:nvPicPr>
            <p:blipFill>
              <a:blip r:embed="rId2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3712" y="2611426"/>
                <a:ext cx="703055" cy="345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82B5245-001B-9B49-8DA1-A5580CD15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58820" y="2608589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132ADE-4300-8F46-9220-D6344EECF16E}"/>
                </a:ext>
              </a:extLst>
            </p:cNvPr>
            <p:cNvGrpSpPr/>
            <p:nvPr/>
          </p:nvGrpSpPr>
          <p:grpSpPr>
            <a:xfrm>
              <a:off x="1524563" y="4546743"/>
              <a:ext cx="1834610" cy="393496"/>
              <a:chOff x="3507618" y="3256267"/>
              <a:chExt cx="1834610" cy="393496"/>
            </a:xfrm>
          </p:grpSpPr>
          <p:pic>
            <p:nvPicPr>
              <p:cNvPr id="85" name="Picture 15">
                <a:extLst>
                  <a:ext uri="{FF2B5EF4-FFF2-40B4-BE49-F238E27FC236}">
                    <a16:creationId xmlns:a16="http://schemas.microsoft.com/office/drawing/2014/main" id="{D517C34E-50F3-894A-A47F-1F69DD601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2682" y="3284003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" name="Picture 14">
                <a:extLst>
                  <a:ext uri="{FF2B5EF4-FFF2-40B4-BE49-F238E27FC236}">
                    <a16:creationId xmlns:a16="http://schemas.microsoft.com/office/drawing/2014/main" id="{CA1A9375-3119-DB43-8C16-021B7F626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7618" y="3276035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7" name="Picture 16">
                <a:extLst>
                  <a:ext uri="{FF2B5EF4-FFF2-40B4-BE49-F238E27FC236}">
                    <a16:creationId xmlns:a16="http://schemas.microsoft.com/office/drawing/2014/main" id="{1F2BA5EA-118F-4344-A512-BE52B756E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9693" y="3256267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6EA9E9E-1680-BC4B-97E4-879D83B5A8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76468" y="3284003"/>
                <a:ext cx="365760" cy="365760"/>
              </a:xfrm>
              <a:prstGeom prst="rect">
                <a:avLst/>
              </a:prstGeom>
            </p:spPr>
          </p:pic>
        </p:grpSp>
      </p:grpSp>
      <p:sp>
        <p:nvSpPr>
          <p:cNvPr id="89" name="Rectangle 143">
            <a:extLst>
              <a:ext uri="{FF2B5EF4-FFF2-40B4-BE49-F238E27FC236}">
                <a16:creationId xmlns:a16="http://schemas.microsoft.com/office/drawing/2014/main" id="{DD9B9F13-A1CB-B043-8D4F-710DD3BF4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106" y="1172914"/>
            <a:ext cx="103562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latin typeface="+mj-lt"/>
                <a:ea typeface="ＭＳ Ｐゴシック" charset="0"/>
                <a:cs typeface="ＭＳ Ｐゴシック" charset="0"/>
              </a:rPr>
              <a:t>License: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64104765-D81B-2945-88B1-EB4FB4960AB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79597" y="1794367"/>
            <a:ext cx="1763136" cy="28488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3930F9E-81F7-4249-9224-E9CB6793797C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845" y="1781016"/>
            <a:ext cx="1002783" cy="451862"/>
          </a:xfrm>
          <a:prstGeom prst="rect">
            <a:avLst/>
          </a:prstGeom>
        </p:spPr>
      </p:pic>
      <p:sp>
        <p:nvSpPr>
          <p:cNvPr id="94" name="Rectangle 13">
            <a:extLst>
              <a:ext uri="{FF2B5EF4-FFF2-40B4-BE49-F238E27FC236}">
                <a16:creationId xmlns:a16="http://schemas.microsoft.com/office/drawing/2014/main" id="{EDA1B4D9-68B8-DB4E-974C-AED0D98F5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331" y="1718469"/>
            <a:ext cx="19543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 0.9.16.8</a:t>
            </a:r>
          </a:p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-notebook 0.9.16.7</a:t>
            </a:r>
            <a:endParaRPr lang="en-US" altLang="en-US" sz="1400" dirty="0">
              <a:solidFill>
                <a:srgbClr val="40404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7193C5-9FE3-6F48-AFC6-1B88003E5855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359" y="1806034"/>
            <a:ext cx="806450" cy="313619"/>
          </a:xfrm>
          <a:prstGeom prst="rect">
            <a:avLst/>
          </a:prstGeom>
        </p:spPr>
      </p:pic>
      <p:sp>
        <p:nvSpPr>
          <p:cNvPr id="58" name="Rectangle 13">
            <a:extLst>
              <a:ext uri="{FF2B5EF4-FFF2-40B4-BE49-F238E27FC236}">
                <a16:creationId xmlns:a16="http://schemas.microsoft.com/office/drawing/2014/main" id="{3533B10A-EC72-CE48-8AB8-14BC40300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809" y="1777169"/>
            <a:ext cx="17956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Jupyterlab-sos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 0.2.4</a:t>
            </a:r>
            <a:endParaRPr lang="en-US" altLang="en-US" sz="14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7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75A1B7D-F62C-434E-B277-485E30EBD79C}"/>
              </a:ext>
            </a:extLst>
          </p:cNvPr>
          <p:cNvSpPr txBox="1"/>
          <p:nvPr/>
        </p:nvSpPr>
        <p:spPr>
          <a:xfrm>
            <a:off x="315934" y="1199059"/>
            <a:ext cx="28615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/>
              <a:t>Gao Wang (U Chicago)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Jun Ma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Man Chong Leong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Chris Wakefield</a:t>
            </a:r>
          </a:p>
          <a:p>
            <a:pPr marL="214313" indent="-214313">
              <a:buFont typeface="Arial"/>
              <a:buChar char="•"/>
            </a:pPr>
            <a:endParaRPr lang="en-US" sz="1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0088D8-CF90-084E-9270-74B22EBD1020}"/>
              </a:ext>
            </a:extLst>
          </p:cNvPr>
          <p:cNvSpPr txBox="1"/>
          <p:nvPr/>
        </p:nvSpPr>
        <p:spPr>
          <a:xfrm>
            <a:off x="332617" y="2827218"/>
            <a:ext cx="3163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/>
              <a:t>James </a:t>
            </a:r>
            <a:r>
              <a:rPr lang="en-US" sz="1800" dirty="0" err="1"/>
              <a:t>Melott</a:t>
            </a:r>
            <a:endParaRPr lang="en-US" sz="1800" dirty="0"/>
          </a:p>
          <a:p>
            <a:pPr marL="214313" indent="-214313">
              <a:buFont typeface="Arial"/>
              <a:buChar char="•"/>
            </a:pPr>
            <a:r>
              <a:rPr lang="en-US" sz="1800" dirty="0" err="1"/>
              <a:t>Yulun</a:t>
            </a:r>
            <a:r>
              <a:rPr lang="en-US" sz="1800" dirty="0"/>
              <a:t> Chiu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Di Du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John Weinstein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Christopher Amos (BCM)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Paul </a:t>
            </a:r>
            <a:r>
              <a:rPr lang="en-US" sz="1800" dirty="0" err="1"/>
              <a:t>Scheet</a:t>
            </a:r>
            <a:endParaRPr lang="en-US" sz="1800" dirty="0"/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Suzanne Leal (BCM)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C045234-5FFC-E44F-898B-4FD7A36D18A0}"/>
              </a:ext>
            </a:extLst>
          </p:cNvPr>
          <p:cNvSpPr/>
          <p:nvPr/>
        </p:nvSpPr>
        <p:spPr>
          <a:xfrm>
            <a:off x="3855675" y="3104217"/>
            <a:ext cx="47299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Grant R01HG008972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Grant </a:t>
            </a:r>
            <a:r>
              <a:rPr lang="en-US" sz="1800" dirty="0">
                <a:ea typeface="ＭＳ 明朝"/>
              </a:rPr>
              <a:t>1R01HG005859 (Dr. Paul </a:t>
            </a:r>
            <a:r>
              <a:rPr lang="en-US" sz="1800" dirty="0" err="1">
                <a:ea typeface="ＭＳ 明朝"/>
              </a:rPr>
              <a:t>Scheet</a:t>
            </a:r>
            <a:r>
              <a:rPr lang="en-US" sz="1800" dirty="0"/>
              <a:t>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CPRIT RP130397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Gordon and Berry Moore Foundation (#4559)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Michael and Susan Dell Foundation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Chapman Foundation</a:t>
            </a:r>
          </a:p>
        </p:txBody>
      </p:sp>
      <p:pic>
        <p:nvPicPr>
          <p:cNvPr id="60" name="Picture 59" descr="imgres.jpg">
            <a:extLst>
              <a:ext uri="{FF2B5EF4-FFF2-40B4-BE49-F238E27FC236}">
                <a16:creationId xmlns:a16="http://schemas.microsoft.com/office/drawing/2014/main" id="{FC126147-8A71-4941-BBD9-74D085AFD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1908" y="1162820"/>
            <a:ext cx="1137104" cy="1137104"/>
          </a:xfrm>
          <a:prstGeom prst="rect">
            <a:avLst/>
          </a:prstGeom>
        </p:spPr>
      </p:pic>
      <p:pic>
        <p:nvPicPr>
          <p:cNvPr id="61" name="Picture 60" descr="Jun_Ma.png">
            <a:extLst>
              <a:ext uri="{FF2B5EF4-FFF2-40B4-BE49-F238E27FC236}">
                <a16:creationId xmlns:a16="http://schemas.microsoft.com/office/drawing/2014/main" id="{4D32E2FA-E97C-2246-902D-63C05DBC5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6839" y="1162820"/>
            <a:ext cx="878973" cy="113010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EFC6426-A125-1447-9793-FAC7641DC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772" y="1184505"/>
            <a:ext cx="871056" cy="111993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6F6657F-4B65-FD41-8A69-2A1D1A8D340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1258" y="1158856"/>
            <a:ext cx="1141068" cy="11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66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martArt Placeholder 16">
            <a:extLst>
              <a:ext uri="{FF2B5EF4-FFF2-40B4-BE49-F238E27FC236}">
                <a16:creationId xmlns:a16="http://schemas.microsoft.com/office/drawing/2014/main" id="{B4797ABD-F57B-824B-8C7C-EC13C5B9816C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8" name="SmartArt Placeholder 17">
            <a:extLst>
              <a:ext uri="{FF2B5EF4-FFF2-40B4-BE49-F238E27FC236}">
                <a16:creationId xmlns:a16="http://schemas.microsoft.com/office/drawing/2014/main" id="{5DC9AD29-CD44-B541-BB69-6474159F9BB0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9" name="SmartArt Placeholder 18">
            <a:extLst>
              <a:ext uri="{FF2B5EF4-FFF2-40B4-BE49-F238E27FC236}">
                <a16:creationId xmlns:a16="http://schemas.microsoft.com/office/drawing/2014/main" id="{22523F0C-B55B-BA4A-8A2D-771A42E697A5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20" name="SmartArt Placeholder 19">
            <a:extLst>
              <a:ext uri="{FF2B5EF4-FFF2-40B4-BE49-F238E27FC236}">
                <a16:creationId xmlns:a16="http://schemas.microsoft.com/office/drawing/2014/main" id="{CC080946-A5B5-D941-91AE-8B6A07B62E6A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3D8AB22-12B3-524F-A5A0-7596B5B993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9593727-BF79-0D48-A788-1DA065540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533" y="1372670"/>
            <a:ext cx="4452793" cy="241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64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8AA2C65F-E5DB-124E-AC21-14C921095C84}"/>
              </a:ext>
            </a:extLst>
          </p:cNvPr>
          <p:cNvGrpSpPr/>
          <p:nvPr/>
        </p:nvGrpSpPr>
        <p:grpSpPr>
          <a:xfrm>
            <a:off x="3916144" y="817472"/>
            <a:ext cx="4031704" cy="1582559"/>
            <a:chOff x="3916144" y="867399"/>
            <a:chExt cx="4031704" cy="15825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728A8DA-B5D1-FC40-B614-C7FA2290CEB6}"/>
                </a:ext>
              </a:extLst>
            </p:cNvPr>
            <p:cNvGrpSpPr/>
            <p:nvPr/>
          </p:nvGrpSpPr>
          <p:grpSpPr>
            <a:xfrm>
              <a:off x="4984163" y="867399"/>
              <a:ext cx="2963685" cy="1582559"/>
              <a:chOff x="4021291" y="881072"/>
              <a:chExt cx="2963685" cy="158255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9097" y="1089685"/>
                <a:ext cx="1455879" cy="137394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1291" y="881072"/>
                <a:ext cx="1438142" cy="1357208"/>
              </a:xfrm>
              <a:prstGeom prst="rect">
                <a:avLst/>
              </a:prstGeom>
            </p:spPr>
          </p:pic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7553EAD-93EB-014D-B91D-C0ACAD05CA9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916144" y="1546003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0" name="Group 2049">
            <a:extLst>
              <a:ext uri="{FF2B5EF4-FFF2-40B4-BE49-F238E27FC236}">
                <a16:creationId xmlns:a16="http://schemas.microsoft.com/office/drawing/2014/main" id="{BEBD2116-0C6D-C94D-A4B2-876E02879784}"/>
              </a:ext>
            </a:extLst>
          </p:cNvPr>
          <p:cNvGrpSpPr/>
          <p:nvPr/>
        </p:nvGrpSpPr>
        <p:grpSpPr>
          <a:xfrm>
            <a:off x="2808991" y="1996187"/>
            <a:ext cx="4344040" cy="2370610"/>
            <a:chOff x="2944678" y="1958370"/>
            <a:chExt cx="4344040" cy="2370610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450E925-6FF9-C144-B113-83B111ED105E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4678" y="1958370"/>
              <a:ext cx="2039485" cy="96306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D0D0A77-D76C-CF4E-9248-2403C1C252F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97078" y="3073832"/>
              <a:ext cx="3799668" cy="6515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2BB400-90B3-7E40-A663-5D8A27FD18D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4678" y="3253898"/>
              <a:ext cx="495946" cy="811262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8B338C4-944C-B043-8A7A-AB8DABC79F21}"/>
                </a:ext>
              </a:extLst>
            </p:cNvPr>
            <p:cNvCxnSpPr>
              <a:cxnSpLocks/>
              <a:stCxn id="25" idx="2"/>
            </p:cNvCxnSpPr>
            <p:nvPr/>
          </p:nvCxnSpPr>
          <p:spPr bwMode="gray">
            <a:xfrm flipH="1">
              <a:off x="4474011" y="2174680"/>
              <a:ext cx="1229223" cy="184055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9CC3BDF-5E4F-EB4D-A268-373EAA8F9EE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877828" y="2237916"/>
              <a:ext cx="410890" cy="83591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DE75CBF-D73B-2844-888B-22612C8FDE62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474954" y="4315987"/>
              <a:ext cx="1584927" cy="1299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DDC5965C-2426-7646-B385-4740C8AE930E}"/>
              </a:ext>
            </a:extLst>
          </p:cNvPr>
          <p:cNvGrpSpPr/>
          <p:nvPr/>
        </p:nvGrpSpPr>
        <p:grpSpPr>
          <a:xfrm>
            <a:off x="2626667" y="2145758"/>
            <a:ext cx="5194438" cy="2676112"/>
            <a:chOff x="2853750" y="2001289"/>
            <a:chExt cx="5194438" cy="2676112"/>
          </a:xfrm>
        </p:grpSpPr>
        <p:grpSp>
          <p:nvGrpSpPr>
            <p:cNvPr id="2053" name="Group 2052">
              <a:extLst>
                <a:ext uri="{FF2B5EF4-FFF2-40B4-BE49-F238E27FC236}">
                  <a16:creationId xmlns:a16="http://schemas.microsoft.com/office/drawing/2014/main" id="{A89D0D2C-4296-B946-ABCC-F235656D4D9B}"/>
                </a:ext>
              </a:extLst>
            </p:cNvPr>
            <p:cNvGrpSpPr/>
            <p:nvPr/>
          </p:nvGrpSpPr>
          <p:grpSpPr>
            <a:xfrm>
              <a:off x="2853750" y="2001289"/>
              <a:ext cx="5194438" cy="2676112"/>
              <a:chOff x="2716145" y="2078862"/>
              <a:chExt cx="5194438" cy="2676112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FA0E3EE9-76B1-A149-9418-1225D3840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7828" y="3354245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75ED8A14-7CB1-0C40-B336-86ACB507B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3310" y="2348627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7AA1DA24-CCD2-F24F-8576-D126E7D11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23663" y="241483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88525EA4-C7F9-4A4F-88C1-44A5318A6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1406" y="2078862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A6055273-2591-7840-957B-D70E3C853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360918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3415B06D-2F38-404D-9002-10379958A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3424" y="3221822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CB027AEE-E70A-5841-B88C-D94597251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7390" y="239728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1D5DB13D-08FB-C04C-8210-3B6920C57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74815" y="3649820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CEFA340B-B5A6-6544-9C45-4D4D78A14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4024" y="439000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E49E8F82-C62A-D849-A52B-375B62F89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2465" y="2292244"/>
                <a:ext cx="364968" cy="364968"/>
              </a:xfrm>
              <a:prstGeom prst="rect">
                <a:avLst/>
              </a:prstGeom>
            </p:spPr>
          </p:pic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387C4534-AF7C-6E4A-96FB-D1D058CE2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0351" y="3728541"/>
              <a:ext cx="302082" cy="2658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2052" name="Picture 4" descr="Image result for pc man icon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018717" y="2702058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00A1D59-B0C1-0045-9CEC-6A4EDD79B73A}"/>
              </a:ext>
            </a:extLst>
          </p:cNvPr>
          <p:cNvGrpSpPr/>
          <p:nvPr/>
        </p:nvGrpSpPr>
        <p:grpSpPr>
          <a:xfrm>
            <a:off x="308131" y="1154430"/>
            <a:ext cx="1078591" cy="1083486"/>
            <a:chOff x="250192" y="1158599"/>
            <a:chExt cx="1078591" cy="1083486"/>
          </a:xfrm>
        </p:grpSpPr>
        <p:pic>
          <p:nvPicPr>
            <p:cNvPr id="2054" name="Picture 6" descr="Image result for icon lab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0192" y="1158599"/>
              <a:ext cx="613097" cy="50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Image result for icon lab">
              <a:extLst>
                <a:ext uri="{FF2B5EF4-FFF2-40B4-BE49-F238E27FC236}">
                  <a16:creationId xmlns:a16="http://schemas.microsoft.com/office/drawing/2014/main" id="{C7866F7A-462A-BF46-BA1F-DF2254339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8171" y="1497112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Image result for icon lab">
              <a:extLst>
                <a:ext uri="{FF2B5EF4-FFF2-40B4-BE49-F238E27FC236}">
                  <a16:creationId xmlns:a16="http://schemas.microsoft.com/office/drawing/2014/main" id="{0AA9FAB2-72D2-6441-91F8-071B52156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6327" y="1776658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012BD7-CA90-874B-85C2-7EBBF6E310F1}"/>
              </a:ext>
            </a:extLst>
          </p:cNvPr>
          <p:cNvGrpSpPr/>
          <p:nvPr/>
        </p:nvGrpSpPr>
        <p:grpSpPr>
          <a:xfrm>
            <a:off x="7080574" y="3137086"/>
            <a:ext cx="1615035" cy="1501369"/>
            <a:chOff x="6257037" y="3187241"/>
            <a:chExt cx="1615035" cy="150136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6726C5C-C2E7-6C4E-A35A-0A4D2B24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D164156-17D0-3C48-B925-7370816D7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3B5E00C-5F04-1E48-8E45-A3E57B433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28C54C-FFEF-C043-AA3F-7DED0D857D62}"/>
              </a:ext>
            </a:extLst>
          </p:cNvPr>
          <p:cNvGrpSpPr/>
          <p:nvPr/>
        </p:nvGrpSpPr>
        <p:grpSpPr>
          <a:xfrm>
            <a:off x="3299064" y="4104974"/>
            <a:ext cx="2015267" cy="770656"/>
            <a:chOff x="3299064" y="4104974"/>
            <a:chExt cx="2015267" cy="770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D63C11F-7327-8640-B402-4FB01B726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5386033-5647-7549-AF60-B70F895FC780}"/>
              </a:ext>
            </a:extLst>
          </p:cNvPr>
          <p:cNvGrpSpPr/>
          <p:nvPr/>
        </p:nvGrpSpPr>
        <p:grpSpPr>
          <a:xfrm>
            <a:off x="1712350" y="1041802"/>
            <a:ext cx="2123150" cy="1103956"/>
            <a:chOff x="1434341" y="1056226"/>
            <a:chExt cx="2123150" cy="110395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1605" y="1056226"/>
              <a:ext cx="1525886" cy="1103956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564C1DC-9516-584E-B32E-A0EFF5F6C1C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434341" y="1590831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1ABF5D-1028-6A4B-A050-877E811874B9}"/>
              </a:ext>
            </a:extLst>
          </p:cNvPr>
          <p:cNvGrpSpPr/>
          <p:nvPr/>
        </p:nvGrpSpPr>
        <p:grpSpPr>
          <a:xfrm>
            <a:off x="2543644" y="2026528"/>
            <a:ext cx="5104212" cy="2849102"/>
            <a:chOff x="2543644" y="2026528"/>
            <a:chExt cx="5104212" cy="2849102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68EFF5A1-F7B0-634D-9EAB-E374833C2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65350" y="3893969"/>
              <a:ext cx="364968" cy="36496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1E6BF62-0B54-864B-BFF2-876C4DB088E8}"/>
                </a:ext>
              </a:extLst>
            </p:cNvPr>
            <p:cNvGrpSpPr/>
            <p:nvPr/>
          </p:nvGrpSpPr>
          <p:grpSpPr>
            <a:xfrm>
              <a:off x="2543644" y="2026528"/>
              <a:ext cx="5104212" cy="2849102"/>
              <a:chOff x="2543644" y="2026528"/>
              <a:chExt cx="5104212" cy="2849102"/>
            </a:xfrm>
          </p:grpSpPr>
          <p:grpSp>
            <p:nvGrpSpPr>
              <p:cNvPr id="2056" name="Group 2055">
                <a:extLst>
                  <a:ext uri="{FF2B5EF4-FFF2-40B4-BE49-F238E27FC236}">
                    <a16:creationId xmlns:a16="http://schemas.microsoft.com/office/drawing/2014/main" id="{7B5913EB-A90F-894F-BA6F-8AB54188DDFF}"/>
                  </a:ext>
                </a:extLst>
              </p:cNvPr>
              <p:cNvGrpSpPr/>
              <p:nvPr/>
            </p:nvGrpSpPr>
            <p:grpSpPr>
              <a:xfrm>
                <a:off x="2543644" y="2026528"/>
                <a:ext cx="5104212" cy="2849102"/>
                <a:chOff x="7131101" y="207540"/>
                <a:chExt cx="5104212" cy="2849102"/>
              </a:xfrm>
            </p:grpSpPr>
            <p:grpSp>
              <p:nvGrpSpPr>
                <p:cNvPr id="2051" name="Group 2050">
                  <a:extLst>
                    <a:ext uri="{FF2B5EF4-FFF2-40B4-BE49-F238E27FC236}">
                      <a16:creationId xmlns:a16="http://schemas.microsoft.com/office/drawing/2014/main" id="{0CC9AD05-6F43-504F-81DF-A880B2130417}"/>
                    </a:ext>
                  </a:extLst>
                </p:cNvPr>
                <p:cNvGrpSpPr/>
                <p:nvPr/>
              </p:nvGrpSpPr>
              <p:grpSpPr>
                <a:xfrm>
                  <a:off x="7131101" y="207540"/>
                  <a:ext cx="5104212" cy="2849102"/>
                  <a:chOff x="2564589" y="1831463"/>
                  <a:chExt cx="5104212" cy="2849102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F934B2F6-93F0-4141-BEF5-F39E68FB99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6122" y="2182547"/>
                    <a:ext cx="328024" cy="328024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468999A3-B499-4048-9ABE-8397FADF4E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80426" y="1831463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728D24E0-0EE4-8048-97AA-18521EC560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5785" y="2252429"/>
                    <a:ext cx="243016" cy="2133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C5CAA324-1D5A-6846-BDE7-D4EB8B3413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20150" y="2064257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A73C0B9A-0CAE-9045-B31D-C0300B5B4D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35272" y="3439868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A38E2FFB-2053-2E4F-82DF-3568328C74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4589" y="3451066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4D300687-6730-4D4F-B8AF-4DEEFDC8CD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7877" y="3038562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0A08FC72-5B1F-BC42-B5B8-F4F6FC3107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1153" y="3048773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53B98DF1-D68B-CF4F-8DC3-718CB1D31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8643" y="2261006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>
                    <a:extLst>
                      <a:ext uri="{FF2B5EF4-FFF2-40B4-BE49-F238E27FC236}">
                        <a16:creationId xmlns:a16="http://schemas.microsoft.com/office/drawing/2014/main" id="{73821BD8-D4B0-474C-8626-5D935A4C3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459" y="3609885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id="{D1E1353C-CB6B-4B4B-855D-91C7168830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871" y="3592671"/>
                    <a:ext cx="222928" cy="222928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>
                    <a:extLst>
                      <a:ext uri="{FF2B5EF4-FFF2-40B4-BE49-F238E27FC236}">
                        <a16:creationId xmlns:a16="http://schemas.microsoft.com/office/drawing/2014/main" id="{9BD19194-2330-EF44-9078-569D20E65D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83439" y="3592986"/>
                    <a:ext cx="388190" cy="388190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id="{A41F9281-011F-C242-AD1B-0C1D4DC188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0408" y="3541668"/>
                    <a:ext cx="321303" cy="249009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3D7071D1-9145-9A42-821A-06031CA577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64644" y="3108151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BF294BD9-73C3-FC42-BAEC-2DF250B9DC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95683" y="4312844"/>
                    <a:ext cx="367721" cy="367721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C4888232-5416-0F41-83A3-2915EA6151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51463" y="4360977"/>
                    <a:ext cx="617316" cy="255292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>
                    <a:extLst>
                      <a:ext uri="{FF2B5EF4-FFF2-40B4-BE49-F238E27FC236}">
                        <a16:creationId xmlns:a16="http://schemas.microsoft.com/office/drawing/2014/main" id="{C651266A-2070-3344-BD20-33BA11F54B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3145" y="3591044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CFD51B9-F8A4-8242-8C9B-E1392ACF8A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3298" y="3549494"/>
                    <a:ext cx="337560" cy="303315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>
                    <a:extLst>
                      <a:ext uri="{FF2B5EF4-FFF2-40B4-BE49-F238E27FC236}">
                        <a16:creationId xmlns:a16="http://schemas.microsoft.com/office/drawing/2014/main" id="{1116B681-ACC1-C34E-B05B-920D7C37FC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3293" y="2107239"/>
                    <a:ext cx="337560" cy="3033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688CFB9C-34B5-A143-9886-167DC71C37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2327" y="657145"/>
                  <a:ext cx="222928" cy="222928"/>
                </a:xfrm>
                <a:prstGeom prst="rect">
                  <a:avLst/>
                </a:prstGeom>
              </p:spPr>
            </p:pic>
          </p:grp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BD416EB6-B66C-AE44-BFFA-8C4C42E81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9434" y="2803938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346F1122-218B-B04D-AC25-1C7FC632C5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5214" y="2852071"/>
                <a:ext cx="617316" cy="255292"/>
              </a:xfrm>
              <a:prstGeom prst="rect">
                <a:avLst/>
              </a:prstGeom>
            </p:spPr>
          </p:pic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CD77D087-F607-E243-9BCA-A46CC773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7449" y="2307511"/>
              <a:ext cx="302082" cy="234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40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265"/>
            <a:ext cx="9157586" cy="120055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19101" y="1350041"/>
            <a:ext cx="4006850" cy="1857814"/>
            <a:chOff x="419101" y="1350041"/>
            <a:chExt cx="4006850" cy="185781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319" y="1593838"/>
              <a:ext cx="386920" cy="36496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5197" y="2031646"/>
              <a:ext cx="364968" cy="3649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5622" y="2034610"/>
              <a:ext cx="367721" cy="36772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6856" y="1954484"/>
              <a:ext cx="367721" cy="36772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42713" y="1525220"/>
              <a:ext cx="364968" cy="36496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4374" y="1426934"/>
              <a:ext cx="364968" cy="36496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503" y="1773913"/>
              <a:ext cx="364968" cy="3649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8744" y="1390201"/>
              <a:ext cx="328024" cy="32802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8646" y="1505409"/>
              <a:ext cx="353966" cy="33388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101" y="1828895"/>
              <a:ext cx="337560" cy="30331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422" y="1350041"/>
              <a:ext cx="286434" cy="25150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7937" y="1479006"/>
              <a:ext cx="302082" cy="23411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19101" y="2623080"/>
              <a:ext cx="4006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Write and manage scripts written in different languages for different environments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01845" y="1390201"/>
              <a:ext cx="1064491" cy="106449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7937" y="1913431"/>
              <a:ext cx="597520" cy="59752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2636" y="2002617"/>
              <a:ext cx="617316" cy="25529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830" y="1469754"/>
              <a:ext cx="222928" cy="222928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5350089" y="1228433"/>
            <a:ext cx="3260356" cy="1890085"/>
            <a:chOff x="5897230" y="1201645"/>
            <a:chExt cx="3260356" cy="1890085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8177" y="1965935"/>
              <a:ext cx="416666" cy="43594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0047" y="2122281"/>
              <a:ext cx="367721" cy="367721"/>
            </a:xfrm>
            <a:prstGeom prst="rect">
              <a:avLst/>
            </a:prstGeom>
          </p:spPr>
        </p:pic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5897230" y="2594623"/>
              <a:ext cx="3260356" cy="4971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latin typeface="+mn-lt"/>
                </a:rPr>
                <a:t>Understand and reproduce others’ (and sometimes my own) projects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436334" y="1201645"/>
              <a:ext cx="2281783" cy="1256222"/>
              <a:chOff x="6754919" y="2642481"/>
              <a:chExt cx="1768300" cy="108074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1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54919" y="2642481"/>
                <a:ext cx="702442" cy="66947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16908" y="2689935"/>
                <a:ext cx="806311" cy="1033289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6652453" y="1436374"/>
              <a:ext cx="9735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FFFFFF"/>
                  </a:solidFill>
                </a:rPr>
                <a:t>workflow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2421" y="2036909"/>
              <a:ext cx="328273" cy="364968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3348" y="1868540"/>
              <a:ext cx="351462" cy="36772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DA784-A3D5-664B-9749-C22B3AD8233D}"/>
              </a:ext>
            </a:extLst>
          </p:cNvPr>
          <p:cNvGrpSpPr/>
          <p:nvPr/>
        </p:nvGrpSpPr>
        <p:grpSpPr>
          <a:xfrm>
            <a:off x="2490135" y="3573026"/>
            <a:ext cx="3967567" cy="1557537"/>
            <a:chOff x="2490135" y="3573026"/>
            <a:chExt cx="3967567" cy="1557537"/>
          </a:xfrm>
        </p:grpSpPr>
        <p:grpSp>
          <p:nvGrpSpPr>
            <p:cNvPr id="23" name="Group 22"/>
            <p:cNvGrpSpPr/>
            <p:nvPr/>
          </p:nvGrpSpPr>
          <p:grpSpPr>
            <a:xfrm>
              <a:off x="2490135" y="3573026"/>
              <a:ext cx="3852267" cy="1557537"/>
              <a:chOff x="1762337" y="5109221"/>
              <a:chExt cx="6155778" cy="2247844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62337" y="5618806"/>
                <a:ext cx="916481" cy="908529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99734" y="5540449"/>
                <a:ext cx="930161" cy="922092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29896" y="5109221"/>
                <a:ext cx="1663039" cy="1403894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932843" y="6513115"/>
                <a:ext cx="5985272" cy="843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Manage data and workflows on different environments for batch data processing</a:t>
                </a: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02670" y="5109221"/>
                <a:ext cx="1663039" cy="1403894"/>
              </a:xfrm>
              <a:prstGeom prst="rect">
                <a:avLst/>
              </a:prstGeom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DCE5DCF-2B93-604B-9BEB-039226CD5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535041" y="3733325"/>
              <a:ext cx="922661" cy="870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5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55" y="1184888"/>
            <a:ext cx="4282489" cy="358071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90" y="2187938"/>
            <a:ext cx="597520" cy="597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promises of </a:t>
            </a:r>
            <a:r>
              <a:rPr lang="en-US" dirty="0" err="1"/>
              <a:t>Jupyter</a:t>
            </a:r>
            <a:r>
              <a:rPr lang="en-US" dirty="0"/>
              <a:t> ecosystem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594" y="2544287"/>
            <a:ext cx="337560" cy="30331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534" y="1753232"/>
            <a:ext cx="286434" cy="29638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275" y="1550574"/>
            <a:ext cx="302082" cy="23411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985" y="2847602"/>
            <a:ext cx="617316" cy="25529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862" y="1621375"/>
            <a:ext cx="222928" cy="22292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921946" y="1290954"/>
            <a:ext cx="4035047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Supports virtually all scripting languages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Unified notebook format and interface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Flexible client/server architecture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err="1"/>
              <a:t>JupyterHub</a:t>
            </a:r>
            <a:r>
              <a:rPr lang="en-US" sz="1800" dirty="0"/>
              <a:t> for enterprise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err="1"/>
              <a:t>JupyterLab</a:t>
            </a:r>
            <a:r>
              <a:rPr lang="en-US" sz="1800" dirty="0"/>
              <a:t> is around the corner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Binder for reproducible data analysis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1760" y="1571611"/>
            <a:ext cx="1368852" cy="42615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7276" y="2237455"/>
            <a:ext cx="1232847" cy="54203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34" y="1667630"/>
            <a:ext cx="695567" cy="6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0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missing for our work?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DFD2D8-5CCD-534D-9E9A-9F3F7C62DC39}"/>
              </a:ext>
            </a:extLst>
          </p:cNvPr>
          <p:cNvGrpSpPr/>
          <p:nvPr/>
        </p:nvGrpSpPr>
        <p:grpSpPr>
          <a:xfrm>
            <a:off x="30536" y="901584"/>
            <a:ext cx="2969905" cy="3673364"/>
            <a:chOff x="42014" y="975638"/>
            <a:chExt cx="2969905" cy="367336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14" y="975638"/>
              <a:ext cx="2969905" cy="329897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01769" y="4187337"/>
              <a:ext cx="24158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IDE features for interactive data analysis</a:t>
              </a:r>
              <a:endParaRPr lang="en-US" sz="12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DA2D07D-4197-DC4E-A7F7-BE9D4840CA74}"/>
              </a:ext>
            </a:extLst>
          </p:cNvPr>
          <p:cNvGrpSpPr/>
          <p:nvPr/>
        </p:nvGrpSpPr>
        <p:grpSpPr>
          <a:xfrm>
            <a:off x="3054525" y="944967"/>
            <a:ext cx="2711865" cy="3465051"/>
            <a:chOff x="2896777" y="971398"/>
            <a:chExt cx="2711865" cy="346505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684E4B-6929-4B4D-B848-3AB0A24848AE}"/>
                </a:ext>
              </a:extLst>
            </p:cNvPr>
            <p:cNvSpPr txBox="1"/>
            <p:nvPr/>
          </p:nvSpPr>
          <p:spPr>
            <a:xfrm>
              <a:off x="3089498" y="4159450"/>
              <a:ext cx="243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Multi-language support</a:t>
              </a:r>
              <a:endParaRPr lang="en-US" sz="12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497D2D-53EF-8946-BD2A-D5A25D62F22C}"/>
                </a:ext>
              </a:extLst>
            </p:cNvPr>
            <p:cNvGrpSpPr/>
            <p:nvPr/>
          </p:nvGrpSpPr>
          <p:grpSpPr>
            <a:xfrm>
              <a:off x="2896777" y="971398"/>
              <a:ext cx="2711865" cy="3075666"/>
              <a:chOff x="361947" y="1087681"/>
              <a:chExt cx="4917267" cy="607143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5732A6F-A8BE-1C41-B8CE-BDB14732C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27734" y="1087681"/>
                <a:ext cx="3751480" cy="196952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DB89996-8DDF-F140-A80C-863BD6CB7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701" y="2192913"/>
                <a:ext cx="3249367" cy="438885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4055FED-3B2C-474B-9CBC-31F783DA9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1947" y="4459327"/>
                <a:ext cx="4760573" cy="2699788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B2E32E-4063-CB48-9B00-F0A8F44750AF}"/>
              </a:ext>
            </a:extLst>
          </p:cNvPr>
          <p:cNvGrpSpPr/>
          <p:nvPr/>
        </p:nvGrpSpPr>
        <p:grpSpPr>
          <a:xfrm>
            <a:off x="5882305" y="1154433"/>
            <a:ext cx="3152774" cy="3800340"/>
            <a:chOff x="5705573" y="1154432"/>
            <a:chExt cx="3329507" cy="383601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E044E7-9482-D94D-AD04-DF0EC0E365A0}"/>
                </a:ext>
              </a:extLst>
            </p:cNvPr>
            <p:cNvSpPr txBox="1"/>
            <p:nvPr/>
          </p:nvSpPr>
          <p:spPr>
            <a:xfrm>
              <a:off x="5867055" y="4159450"/>
              <a:ext cx="28626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Integrated workflow system for batch data processing</a:t>
              </a:r>
            </a:p>
            <a:p>
              <a:pPr marL="342900" indent="-342900">
                <a:buFont typeface="Arial" charset="0"/>
                <a:buChar char="•"/>
              </a:pPr>
              <a:endParaRPr lang="en-US" sz="1200" dirty="0"/>
            </a:p>
            <a:p>
              <a:pPr marL="342900" indent="-342900">
                <a:buFont typeface="Arial" charset="0"/>
                <a:buChar char="•"/>
              </a:pPr>
              <a:endParaRPr lang="en-US" sz="12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5F73674-22AC-5443-9D3E-6DAAF0876AD6}"/>
                </a:ext>
              </a:extLst>
            </p:cNvPr>
            <p:cNvGrpSpPr/>
            <p:nvPr/>
          </p:nvGrpSpPr>
          <p:grpSpPr>
            <a:xfrm>
              <a:off x="5705573" y="1154432"/>
              <a:ext cx="3329507" cy="2582539"/>
              <a:chOff x="4497843" y="1102190"/>
              <a:chExt cx="4741128" cy="401537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B3285CF-3054-454E-AD5F-CB91AC0AEE46}"/>
                  </a:ext>
                </a:extLst>
              </p:cNvPr>
              <p:cNvGrpSpPr/>
              <p:nvPr/>
            </p:nvGrpSpPr>
            <p:grpSpPr>
              <a:xfrm>
                <a:off x="4497843" y="3958897"/>
                <a:ext cx="2016770" cy="1158668"/>
                <a:chOff x="3330322" y="6311072"/>
                <a:chExt cx="3407870" cy="1797656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DCF2223E-7804-434D-8F2D-5E3F9FB6EC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30322" y="6311072"/>
                  <a:ext cx="3407870" cy="1679937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F11FE519-8F7F-5141-A05D-179DE8512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05040" y="7552617"/>
                  <a:ext cx="1407270" cy="556111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1CF7496-59FC-FA48-BD6C-65336BC8B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15636" y="2758493"/>
                <a:ext cx="2339115" cy="616967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CFB1951-BA34-EF4D-B4C8-7E8A98673893}"/>
                  </a:ext>
                </a:extLst>
              </p:cNvPr>
              <p:cNvGrpSpPr/>
              <p:nvPr/>
            </p:nvGrpSpPr>
            <p:grpSpPr>
              <a:xfrm>
                <a:off x="6886733" y="1102190"/>
                <a:ext cx="1960727" cy="1204420"/>
                <a:chOff x="6571866" y="3321618"/>
                <a:chExt cx="3157173" cy="1710656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905905C3-3E0F-BD47-9621-1F9F0D324B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22884" y="3896908"/>
                  <a:ext cx="1706155" cy="1135366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C0D957FC-D141-F54B-AA33-D326CFB0D3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71866" y="3321618"/>
                  <a:ext cx="2304097" cy="1230759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27624B0-CB3E-AA4F-88A4-33DC7F8E7BD9}"/>
                  </a:ext>
                </a:extLst>
              </p:cNvPr>
              <p:cNvGrpSpPr/>
              <p:nvPr/>
            </p:nvGrpSpPr>
            <p:grpSpPr>
              <a:xfrm>
                <a:off x="4727790" y="1262130"/>
                <a:ext cx="1786823" cy="1147970"/>
                <a:chOff x="4602379" y="3597457"/>
                <a:chExt cx="2335392" cy="1552540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3E70FEC5-4C83-F942-AC25-FD6D885CD8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25083" y="3597457"/>
                  <a:ext cx="1295399" cy="1295401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3224CCC-BE8A-3442-89E3-30BE6FA543E7}"/>
                    </a:ext>
                  </a:extLst>
                </p:cNvPr>
                <p:cNvSpPr txBox="1"/>
                <p:nvPr/>
              </p:nvSpPr>
              <p:spPr>
                <a:xfrm>
                  <a:off x="4602379" y="4577069"/>
                  <a:ext cx="2335392" cy="572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/>
                    <a:t>snakemake</a:t>
                  </a:r>
                </a:p>
              </p:txBody>
            </p:sp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16D9D64-CDE7-614D-AB3B-C425A216E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87285" y="2453425"/>
                <a:ext cx="2151686" cy="11749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13B2306-3B75-5148-971B-29B657F9F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14613" y="4132684"/>
                <a:ext cx="2179829" cy="4373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3620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Polyglot Notebook</a:t>
            </a:r>
          </a:p>
        </p:txBody>
      </p:sp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1645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43F5D9-1A7C-EE43-A351-5D38F5BC5FF1}"/>
              </a:ext>
            </a:extLst>
          </p:cNvPr>
          <p:cNvGrpSpPr/>
          <p:nvPr/>
        </p:nvGrpSpPr>
        <p:grpSpPr>
          <a:xfrm>
            <a:off x="1438656" y="1458513"/>
            <a:ext cx="5967734" cy="875794"/>
            <a:chOff x="676656" y="1490263"/>
            <a:chExt cx="5967734" cy="875794"/>
          </a:xfrm>
        </p:grpSpPr>
        <p:grpSp>
          <p:nvGrpSpPr>
            <p:cNvPr id="4" name="Group 3"/>
            <p:cNvGrpSpPr/>
            <p:nvPr/>
          </p:nvGrpSpPr>
          <p:grpSpPr>
            <a:xfrm>
              <a:off x="676656" y="1490263"/>
              <a:ext cx="5967734" cy="875794"/>
              <a:chOff x="669441" y="1806073"/>
              <a:chExt cx="5967734" cy="875794"/>
            </a:xfrm>
          </p:grpSpPr>
          <p:cxnSp>
            <p:nvCxnSpPr>
              <p:cNvPr id="51" name="Straight Arrow Connector 50"/>
              <p:cNvCxnSpPr/>
              <p:nvPr/>
            </p:nvCxnSpPr>
            <p:spPr bwMode="gray">
              <a:xfrm flipH="1">
                <a:off x="2204538" y="2147441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 bwMode="gray">
              <a:xfrm>
                <a:off x="2294569" y="2323687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/>
              <p:cNvSpPr/>
              <p:nvPr/>
            </p:nvSpPr>
            <p:spPr>
              <a:xfrm>
                <a:off x="2748826" y="1865408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5020875" y="186723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/>
                    </a:solidFill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66" name="Straight Arrow Connector 65"/>
              <p:cNvCxnSpPr/>
              <p:nvPr/>
            </p:nvCxnSpPr>
            <p:spPr bwMode="gray">
              <a:xfrm flipH="1">
                <a:off x="4463900" y="2130813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 bwMode="gray">
              <a:xfrm>
                <a:off x="4553931" y="2307059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1806073"/>
                <a:ext cx="1399032" cy="875794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7" name="Picture 16">
              <a:extLst>
                <a:ext uri="{FF2B5EF4-FFF2-40B4-BE49-F238E27FC236}">
                  <a16:creationId xmlns:a16="http://schemas.microsoft.com/office/drawing/2014/main" id="{C09D0062-BD1E-4143-A2D6-684797575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31" y="1711009"/>
              <a:ext cx="313952" cy="325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74A9AD-EEA4-8C4F-8596-B145783A8C67}"/>
              </a:ext>
            </a:extLst>
          </p:cNvPr>
          <p:cNvGrpSpPr/>
          <p:nvPr/>
        </p:nvGrpSpPr>
        <p:grpSpPr>
          <a:xfrm>
            <a:off x="1438656" y="2514569"/>
            <a:ext cx="5967734" cy="827251"/>
            <a:chOff x="676656" y="2546319"/>
            <a:chExt cx="5967734" cy="827251"/>
          </a:xfrm>
        </p:grpSpPr>
        <p:grpSp>
          <p:nvGrpSpPr>
            <p:cNvPr id="6" name="Group 5"/>
            <p:cNvGrpSpPr/>
            <p:nvPr/>
          </p:nvGrpSpPr>
          <p:grpSpPr>
            <a:xfrm>
              <a:off x="676656" y="2546319"/>
              <a:ext cx="5967734" cy="827251"/>
              <a:chOff x="669441" y="2862129"/>
              <a:chExt cx="5967734" cy="827251"/>
            </a:xfrm>
          </p:grpSpPr>
          <p:cxnSp>
            <p:nvCxnSpPr>
              <p:cNvPr id="10" name="Straight Arrow Connector 9"/>
              <p:cNvCxnSpPr/>
              <p:nvPr/>
            </p:nvCxnSpPr>
            <p:spPr bwMode="gray">
              <a:xfrm flipH="1">
                <a:off x="2204538" y="314416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 bwMode="gray">
              <a:xfrm>
                <a:off x="2294569" y="332040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/>
              <p:cNvSpPr/>
              <p:nvPr/>
            </p:nvSpPr>
            <p:spPr>
              <a:xfrm>
                <a:off x="2748826" y="286212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020875" y="286395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15" name="Straight Arrow Connector 14"/>
              <p:cNvCxnSpPr/>
              <p:nvPr/>
            </p:nvCxnSpPr>
            <p:spPr bwMode="gray">
              <a:xfrm flipH="1">
                <a:off x="4463900" y="312753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 bwMode="gray">
              <a:xfrm>
                <a:off x="4553931" y="330378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2863951"/>
                <a:ext cx="1399032" cy="825429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8" name="Picture 21">
              <a:extLst>
                <a:ext uri="{FF2B5EF4-FFF2-40B4-BE49-F238E27FC236}">
                  <a16:creationId xmlns:a16="http://schemas.microsoft.com/office/drawing/2014/main" id="{EC7F9AE3-A098-094C-8464-B1B44D25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2716" y="2741142"/>
              <a:ext cx="287667" cy="298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AFB19F-E7A6-0C4F-A78A-32F1842CC533}"/>
              </a:ext>
            </a:extLst>
          </p:cNvPr>
          <p:cNvGrpSpPr/>
          <p:nvPr/>
        </p:nvGrpSpPr>
        <p:grpSpPr>
          <a:xfrm>
            <a:off x="1438656" y="3475207"/>
            <a:ext cx="5967734" cy="859006"/>
            <a:chOff x="676656" y="3506957"/>
            <a:chExt cx="5967734" cy="859006"/>
          </a:xfrm>
        </p:grpSpPr>
        <p:grpSp>
          <p:nvGrpSpPr>
            <p:cNvPr id="7" name="Group 6"/>
            <p:cNvGrpSpPr/>
            <p:nvPr/>
          </p:nvGrpSpPr>
          <p:grpSpPr>
            <a:xfrm>
              <a:off x="676656" y="3506957"/>
              <a:ext cx="5967734" cy="859006"/>
              <a:chOff x="669441" y="3737873"/>
              <a:chExt cx="5967734" cy="859006"/>
            </a:xfrm>
          </p:grpSpPr>
          <p:cxnSp>
            <p:nvCxnSpPr>
              <p:cNvPr id="17" name="Straight Arrow Connector 16"/>
              <p:cNvCxnSpPr/>
              <p:nvPr/>
            </p:nvCxnSpPr>
            <p:spPr bwMode="gray">
              <a:xfrm flipH="1">
                <a:off x="2204538" y="4104801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 bwMode="gray">
              <a:xfrm>
                <a:off x="2294569" y="4281047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/>
              <p:cNvSpPr/>
              <p:nvPr/>
            </p:nvSpPr>
            <p:spPr>
              <a:xfrm>
                <a:off x="2748826" y="3822768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020875" y="3824590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 bwMode="gray">
              <a:xfrm flipH="1">
                <a:off x="4463900" y="4088173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 bwMode="gray">
              <a:xfrm>
                <a:off x="4553931" y="4264419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3737873"/>
                <a:ext cx="1399032" cy="859006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9" name="Picture 22">
              <a:extLst>
                <a:ext uri="{FF2B5EF4-FFF2-40B4-BE49-F238E27FC236}">
                  <a16:creationId xmlns:a16="http://schemas.microsoft.com/office/drawing/2014/main" id="{FD617A26-C171-FC46-B132-858BC366B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31" y="3806481"/>
              <a:ext cx="313952" cy="259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33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Polyglot Notebook</a:t>
            </a:r>
          </a:p>
        </p:txBody>
      </p:sp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1645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69CED-4258-8A47-A01D-E83A1FE42543}"/>
              </a:ext>
            </a:extLst>
          </p:cNvPr>
          <p:cNvGrpSpPr/>
          <p:nvPr/>
        </p:nvGrpSpPr>
        <p:grpSpPr>
          <a:xfrm>
            <a:off x="600249" y="1502867"/>
            <a:ext cx="8131936" cy="2712124"/>
            <a:chOff x="600249" y="1502867"/>
            <a:chExt cx="8131936" cy="271212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8FC444-0A6C-904C-A7F3-B5209F5700E0}"/>
                </a:ext>
              </a:extLst>
            </p:cNvPr>
            <p:cNvGrpSpPr/>
            <p:nvPr/>
          </p:nvGrpSpPr>
          <p:grpSpPr>
            <a:xfrm>
              <a:off x="600249" y="1502867"/>
              <a:ext cx="8131936" cy="2712124"/>
              <a:chOff x="566213" y="1511615"/>
              <a:chExt cx="8131936" cy="271212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4D9A2E5-1E1B-C541-BAC5-B8F9839DF3DF}"/>
                  </a:ext>
                </a:extLst>
              </p:cNvPr>
              <p:cNvSpPr/>
              <p:nvPr/>
            </p:nvSpPr>
            <p:spPr>
              <a:xfrm>
                <a:off x="7081849" y="152602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6F178236-F401-F440-BC32-72EF71E38CA6}"/>
                  </a:ext>
                </a:extLst>
              </p:cNvPr>
              <p:cNvCxnSpPr/>
              <p:nvPr/>
            </p:nvCxnSpPr>
            <p:spPr bwMode="gray">
              <a:xfrm flipH="1">
                <a:off x="2004413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DBDB235-037D-8646-93DD-5F916863E2E5}"/>
                  </a:ext>
                </a:extLst>
              </p:cNvPr>
              <p:cNvCxnSpPr/>
              <p:nvPr/>
            </p:nvCxnSpPr>
            <p:spPr bwMode="gray">
              <a:xfrm>
                <a:off x="2094444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9A63BC0-E756-E842-9642-CFC93FDB560B}"/>
                  </a:ext>
                </a:extLst>
              </p:cNvPr>
              <p:cNvSpPr/>
              <p:nvPr/>
            </p:nvSpPr>
            <p:spPr>
              <a:xfrm>
                <a:off x="2548701" y="252091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E68DE24-BEBB-264B-9F5A-EF9A336D0A3E}"/>
                  </a:ext>
                </a:extLst>
              </p:cNvPr>
              <p:cNvSpPr/>
              <p:nvPr/>
            </p:nvSpPr>
            <p:spPr>
              <a:xfrm>
                <a:off x="7081849" y="252274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Kernel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9D0AFC8E-C146-4148-BB34-153C75B567C1}"/>
                  </a:ext>
                </a:extLst>
              </p:cNvPr>
              <p:cNvCxnSpPr/>
              <p:nvPr/>
            </p:nvCxnSpPr>
            <p:spPr bwMode="gray">
              <a:xfrm flipH="1">
                <a:off x="4263775" y="278632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4ECF8AD-D74D-5F49-8CF5-184383B37397}"/>
                  </a:ext>
                </a:extLst>
              </p:cNvPr>
              <p:cNvCxnSpPr/>
              <p:nvPr/>
            </p:nvCxnSpPr>
            <p:spPr bwMode="gray">
              <a:xfrm>
                <a:off x="4353806" y="296257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D4F943A-D043-8843-95FC-A2372C71191A}"/>
                  </a:ext>
                </a:extLst>
              </p:cNvPr>
              <p:cNvSpPr/>
              <p:nvPr/>
            </p:nvSpPr>
            <p:spPr>
              <a:xfrm>
                <a:off x="7081849" y="3568274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79E819D-F1B3-F340-A3FD-99E56CBEA6B2}"/>
                  </a:ext>
                </a:extLst>
              </p:cNvPr>
              <p:cNvSpPr/>
              <p:nvPr/>
            </p:nvSpPr>
            <p:spPr>
              <a:xfrm>
                <a:off x="4799974" y="2522741"/>
                <a:ext cx="1616300" cy="655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8D1FB11E-5875-864C-BA78-F0FE730CBD09}"/>
                  </a:ext>
                </a:extLst>
              </p:cNvPr>
              <p:cNvCxnSpPr/>
              <p:nvPr/>
            </p:nvCxnSpPr>
            <p:spPr bwMode="gray">
              <a:xfrm flipH="1">
                <a:off x="6472628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350999B2-F8DF-4D4A-912E-5F24EF71FB4F}"/>
                  </a:ext>
                </a:extLst>
              </p:cNvPr>
              <p:cNvCxnSpPr/>
              <p:nvPr/>
            </p:nvCxnSpPr>
            <p:spPr bwMode="gray">
              <a:xfrm>
                <a:off x="6562659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3EDC87A-AECA-B447-9B51-ADBA7E773715}"/>
                  </a:ext>
                </a:extLst>
              </p:cNvPr>
              <p:cNvCxnSpPr/>
              <p:nvPr/>
            </p:nvCxnSpPr>
            <p:spPr bwMode="gray">
              <a:xfrm flipH="1">
                <a:off x="6472628" y="1974216"/>
                <a:ext cx="196522" cy="2735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93AEB3B2-4638-DF4B-A8A3-9B422D156E57}"/>
                  </a:ext>
                </a:extLst>
              </p:cNvPr>
              <p:cNvCxnSpPr/>
              <p:nvPr/>
            </p:nvCxnSpPr>
            <p:spPr bwMode="gray">
              <a:xfrm flipV="1">
                <a:off x="6562659" y="2093362"/>
                <a:ext cx="241845" cy="2626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9342476D-FE7C-6F48-B2AF-D5D7CD29D0DB}"/>
                  </a:ext>
                </a:extLst>
              </p:cNvPr>
              <p:cNvCxnSpPr/>
              <p:nvPr/>
            </p:nvCxnSpPr>
            <p:spPr bwMode="gray">
              <a:xfrm flipH="1" flipV="1">
                <a:off x="6508706" y="3463586"/>
                <a:ext cx="196522" cy="20937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609F2249-D8E3-2341-A0CF-3B342D8CA3AA}"/>
                  </a:ext>
                </a:extLst>
              </p:cNvPr>
              <p:cNvCxnSpPr/>
              <p:nvPr/>
            </p:nvCxnSpPr>
            <p:spPr bwMode="gray">
              <a:xfrm>
                <a:off x="6594723" y="3334644"/>
                <a:ext cx="263777" cy="25788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63C775D2-DECC-CD4F-87F6-00AE85BFA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213" y="1511615"/>
                <a:ext cx="1160855" cy="254941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2" name="Picture 16">
                <a:extLst>
                  <a:ext uri="{FF2B5EF4-FFF2-40B4-BE49-F238E27FC236}">
                    <a16:creationId xmlns:a16="http://schemas.microsoft.com/office/drawing/2014/main" id="{84169FA1-9B76-0740-A370-D0396F51D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1698373"/>
                <a:ext cx="309239" cy="32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21">
                <a:extLst>
                  <a:ext uri="{FF2B5EF4-FFF2-40B4-BE49-F238E27FC236}">
                    <a16:creationId xmlns:a16="http://schemas.microsoft.com/office/drawing/2014/main" id="{9500FC0E-18A7-0749-9AF4-BC4066297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2729061"/>
                <a:ext cx="301067" cy="312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22">
                <a:extLst>
                  <a:ext uri="{FF2B5EF4-FFF2-40B4-BE49-F238E27FC236}">
                    <a16:creationId xmlns:a16="http://schemas.microsoft.com/office/drawing/2014/main" id="{F268D9D9-1369-D541-A0B6-B3BEF7D32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3766027"/>
                <a:ext cx="301067" cy="2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363E2BC-C899-C940-A1CA-468F7DB90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996" y="2624408"/>
              <a:ext cx="469042" cy="46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519836"/>
      </p:ext>
    </p:extLst>
  </p:cSld>
  <p:clrMapOvr>
    <a:masterClrMapping/>
  </p:clrMapOvr>
</p:sld>
</file>

<file path=ppt/theme/theme1.xml><?xml version="1.0" encoding="utf-8"?>
<a:theme xmlns:a="http://schemas.openxmlformats.org/drawingml/2006/main" name="MD Anderson Scientific Widescreen">
  <a:themeElements>
    <a:clrScheme name="MDA Scientif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DAnderson_16x9_Scientific" id="{E5F7D787-F147-410B-B5FD-DA8C72928606}" vid="{26BBEC6D-28A5-40FD-A83E-580DAE299813}"/>
    </a:ext>
  </a:extLst>
</a:theme>
</file>

<file path=ppt/theme/theme2.xml><?xml version="1.0" encoding="utf-8"?>
<a:theme xmlns:a="http://schemas.openxmlformats.org/drawingml/2006/main" name="Office Theme">
  <a:themeElements>
    <a:clrScheme name="MD Anderson Bas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D Anderson Bas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Presentation_16x9_Widescreen_Scientific</Template>
  <TotalTime>2229</TotalTime>
  <Words>1386</Words>
  <Application>Microsoft Macintosh PowerPoint</Application>
  <PresentationFormat>On-screen Show (16:9)</PresentationFormat>
  <Paragraphs>337</Paragraphs>
  <Slides>33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ＭＳ 明朝</vt:lpstr>
      <vt:lpstr>ＭＳ Ｐゴシック</vt:lpstr>
      <vt:lpstr>Arial</vt:lpstr>
      <vt:lpstr>Calibri</vt:lpstr>
      <vt:lpstr>Consolas</vt:lpstr>
      <vt:lpstr>Times</vt:lpstr>
      <vt:lpstr>Times New Roman</vt:lpstr>
      <vt:lpstr>Wingdings</vt:lpstr>
      <vt:lpstr>MD Anderson Scientific Widescreen</vt:lpstr>
      <vt:lpstr>Script of Scripts </vt:lpstr>
      <vt:lpstr>Live demonstrations</vt:lpstr>
      <vt:lpstr>Who we are and what we do </vt:lpstr>
      <vt:lpstr>Our computational environment</vt:lpstr>
      <vt:lpstr>PowerPoint Presentation</vt:lpstr>
      <vt:lpstr>The promises of Jupyter ecosystem</vt:lpstr>
      <vt:lpstr>What was missing for our work?</vt:lpstr>
      <vt:lpstr>SoS Polyglot Notebook</vt:lpstr>
      <vt:lpstr>SoS Polyglot Notebook</vt:lpstr>
      <vt:lpstr>PowerPoint Presentation</vt:lpstr>
      <vt:lpstr>A super kernel to all jupyter kernels</vt:lpstr>
      <vt:lpstr>Prepare input and capture output of subkernels</vt:lpstr>
      <vt:lpstr>Data Exchange (magics %get, %put, and %with)</vt:lpstr>
      <vt:lpstr>How data exchange works</vt:lpstr>
      <vt:lpstr>Data exchange between SoS and supported subkernels</vt:lpstr>
      <vt:lpstr>Line-by-line execution in side panel (Ctrl-Shift-Enter)</vt:lpstr>
      <vt:lpstr>Preview of expressions and files</vt:lpstr>
      <vt:lpstr>%revisions, %sessioninfo, and %sossave</vt:lpstr>
      <vt:lpstr>Overview of SoS Workflow Syntax</vt:lpstr>
      <vt:lpstr>From subkernels to SoS kernel </vt:lpstr>
      <vt:lpstr>From scratch to formal embedded SoS workflows </vt:lpstr>
      <vt:lpstr>Use parameters</vt:lpstr>
      <vt:lpstr>Runtime signature</vt:lpstr>
      <vt:lpstr>Process-oriented vs outcome-oriented workflows</vt:lpstr>
      <vt:lpstr>Execute scripts in docker containers</vt:lpstr>
      <vt:lpstr>Concurrent execution and external tasks</vt:lpstr>
      <vt:lpstr>SoS task model</vt:lpstr>
      <vt:lpstr>SoS notebooks for reproducible data analysis</vt:lpstr>
      <vt:lpstr>Our computational environment</vt:lpstr>
      <vt:lpstr>Our computational environment</vt:lpstr>
      <vt:lpstr>SoS Status</vt:lpstr>
      <vt:lpstr>Acknowledgements</vt:lpstr>
      <vt:lpstr>PowerPoint Presentation</vt:lpstr>
    </vt:vector>
  </TitlesOfParts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Script of Scripts </dc:title>
  <dc:creator>Bo Peng</dc:creator>
  <cp:lastModifiedBy>Bo Peng</cp:lastModifiedBy>
  <cp:revision>149</cp:revision>
  <dcterms:created xsi:type="dcterms:W3CDTF">2018-08-17T13:40:10Z</dcterms:created>
  <dcterms:modified xsi:type="dcterms:W3CDTF">2018-08-20T21:38:54Z</dcterms:modified>
</cp:coreProperties>
</file>